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59" r:id="rId6"/>
    <p:sldId id="274" r:id="rId7"/>
    <p:sldId id="266" r:id="rId8"/>
    <p:sldId id="267" r:id="rId9"/>
    <p:sldId id="268" r:id="rId10"/>
    <p:sldId id="265" r:id="rId11"/>
    <p:sldId id="262" r:id="rId12"/>
    <p:sldId id="263" r:id="rId13"/>
    <p:sldId id="264" r:id="rId14"/>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kiosk/>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56" autoAdjust="0"/>
    <p:restoredTop sz="94660"/>
  </p:normalViewPr>
  <p:slideViewPr>
    <p:cSldViewPr snapToGrid="0">
      <p:cViewPr varScale="1">
        <p:scale>
          <a:sx n="40" d="100"/>
          <a:sy n="40" d="100"/>
        </p:scale>
        <p:origin x="48" y="7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D6CBEB00-F5BF-4C32-84A9-05727BEFC5D0}" type="datetimeFigureOut">
              <a:rPr kumimoji="1" lang="ja-JP" altLang="en-US" smtClean="0"/>
              <a:t>2019/2/15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C7A0F43-B20A-4CBD-952C-F01843438794}" type="slidenum">
              <a:rPr kumimoji="1" lang="ja-JP" altLang="en-US" smtClean="0"/>
              <a:t>‹#›</a:t>
            </a:fld>
            <a:endParaRPr kumimoji="1" lang="ja-JP" altLang="en-US"/>
          </a:p>
        </p:txBody>
      </p:sp>
    </p:spTree>
    <p:extLst>
      <p:ext uri="{BB962C8B-B14F-4D97-AF65-F5344CB8AC3E}">
        <p14:creationId xmlns:p14="http://schemas.microsoft.com/office/powerpoint/2010/main" val="21308525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D6CBEB00-F5BF-4C32-84A9-05727BEFC5D0}" type="datetimeFigureOut">
              <a:rPr kumimoji="1" lang="ja-JP" altLang="en-US" smtClean="0"/>
              <a:t>2019/2/15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C7A0F43-B20A-4CBD-952C-F01843438794}" type="slidenum">
              <a:rPr kumimoji="1" lang="ja-JP" altLang="en-US" smtClean="0"/>
              <a:t>‹#›</a:t>
            </a:fld>
            <a:endParaRPr kumimoji="1" lang="ja-JP" altLang="en-US"/>
          </a:p>
        </p:txBody>
      </p:sp>
    </p:spTree>
    <p:extLst>
      <p:ext uri="{BB962C8B-B14F-4D97-AF65-F5344CB8AC3E}">
        <p14:creationId xmlns:p14="http://schemas.microsoft.com/office/powerpoint/2010/main" val="19872344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D6CBEB00-F5BF-4C32-84A9-05727BEFC5D0}" type="datetimeFigureOut">
              <a:rPr kumimoji="1" lang="ja-JP" altLang="en-US" smtClean="0"/>
              <a:t>2019/2/15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C7A0F43-B20A-4CBD-952C-F01843438794}" type="slidenum">
              <a:rPr kumimoji="1" lang="ja-JP" altLang="en-US" smtClean="0"/>
              <a:t>‹#›</a:t>
            </a:fld>
            <a:endParaRPr kumimoji="1" lang="ja-JP" altLang="en-US"/>
          </a:p>
        </p:txBody>
      </p:sp>
    </p:spTree>
    <p:extLst>
      <p:ext uri="{BB962C8B-B14F-4D97-AF65-F5344CB8AC3E}">
        <p14:creationId xmlns:p14="http://schemas.microsoft.com/office/powerpoint/2010/main" val="5983191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D6CBEB00-F5BF-4C32-84A9-05727BEFC5D0}" type="datetimeFigureOut">
              <a:rPr kumimoji="1" lang="ja-JP" altLang="en-US" smtClean="0"/>
              <a:t>2019/2/15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C7A0F43-B20A-4CBD-952C-F01843438794}" type="slidenum">
              <a:rPr kumimoji="1" lang="ja-JP" altLang="en-US" smtClean="0"/>
              <a:t>‹#›</a:t>
            </a:fld>
            <a:endParaRPr kumimoji="1" lang="ja-JP" altLang="en-US"/>
          </a:p>
        </p:txBody>
      </p:sp>
    </p:spTree>
    <p:extLst>
      <p:ext uri="{BB962C8B-B14F-4D97-AF65-F5344CB8AC3E}">
        <p14:creationId xmlns:p14="http://schemas.microsoft.com/office/powerpoint/2010/main" val="26240037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D6CBEB00-F5BF-4C32-84A9-05727BEFC5D0}" type="datetimeFigureOut">
              <a:rPr kumimoji="1" lang="ja-JP" altLang="en-US" smtClean="0"/>
              <a:t>2019/2/15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C7A0F43-B20A-4CBD-952C-F01843438794}" type="slidenum">
              <a:rPr kumimoji="1" lang="ja-JP" altLang="en-US" smtClean="0"/>
              <a:t>‹#›</a:t>
            </a:fld>
            <a:endParaRPr kumimoji="1" lang="ja-JP" altLang="en-US"/>
          </a:p>
        </p:txBody>
      </p:sp>
    </p:spTree>
    <p:extLst>
      <p:ext uri="{BB962C8B-B14F-4D97-AF65-F5344CB8AC3E}">
        <p14:creationId xmlns:p14="http://schemas.microsoft.com/office/powerpoint/2010/main" val="38746917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D6CBEB00-F5BF-4C32-84A9-05727BEFC5D0}" type="datetimeFigureOut">
              <a:rPr kumimoji="1" lang="ja-JP" altLang="en-US" smtClean="0"/>
              <a:t>2019/2/15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C7A0F43-B20A-4CBD-952C-F01843438794}" type="slidenum">
              <a:rPr kumimoji="1" lang="ja-JP" altLang="en-US" smtClean="0"/>
              <a:t>‹#›</a:t>
            </a:fld>
            <a:endParaRPr kumimoji="1" lang="ja-JP" altLang="en-US"/>
          </a:p>
        </p:txBody>
      </p:sp>
    </p:spTree>
    <p:extLst>
      <p:ext uri="{BB962C8B-B14F-4D97-AF65-F5344CB8AC3E}">
        <p14:creationId xmlns:p14="http://schemas.microsoft.com/office/powerpoint/2010/main" val="18882088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D6CBEB00-F5BF-4C32-84A9-05727BEFC5D0}" type="datetimeFigureOut">
              <a:rPr kumimoji="1" lang="ja-JP" altLang="en-US" smtClean="0"/>
              <a:t>2019/2/15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C7A0F43-B20A-4CBD-952C-F01843438794}" type="slidenum">
              <a:rPr kumimoji="1" lang="ja-JP" altLang="en-US" smtClean="0"/>
              <a:t>‹#›</a:t>
            </a:fld>
            <a:endParaRPr kumimoji="1" lang="ja-JP" altLang="en-US"/>
          </a:p>
        </p:txBody>
      </p:sp>
    </p:spTree>
    <p:extLst>
      <p:ext uri="{BB962C8B-B14F-4D97-AF65-F5344CB8AC3E}">
        <p14:creationId xmlns:p14="http://schemas.microsoft.com/office/powerpoint/2010/main" val="38481852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D6CBEB00-F5BF-4C32-84A9-05727BEFC5D0}" type="datetimeFigureOut">
              <a:rPr kumimoji="1" lang="ja-JP" altLang="en-US" smtClean="0"/>
              <a:t>2019/2/15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C7A0F43-B20A-4CBD-952C-F01843438794}" type="slidenum">
              <a:rPr kumimoji="1" lang="ja-JP" altLang="en-US" smtClean="0"/>
              <a:t>‹#›</a:t>
            </a:fld>
            <a:endParaRPr kumimoji="1" lang="ja-JP" altLang="en-US"/>
          </a:p>
        </p:txBody>
      </p:sp>
    </p:spTree>
    <p:extLst>
      <p:ext uri="{BB962C8B-B14F-4D97-AF65-F5344CB8AC3E}">
        <p14:creationId xmlns:p14="http://schemas.microsoft.com/office/powerpoint/2010/main" val="8281216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D6CBEB00-F5BF-4C32-84A9-05727BEFC5D0}" type="datetimeFigureOut">
              <a:rPr kumimoji="1" lang="ja-JP" altLang="en-US" smtClean="0"/>
              <a:t>2019/2/15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C7A0F43-B20A-4CBD-952C-F01843438794}" type="slidenum">
              <a:rPr kumimoji="1" lang="ja-JP" altLang="en-US" smtClean="0"/>
              <a:t>‹#›</a:t>
            </a:fld>
            <a:endParaRPr kumimoji="1" lang="ja-JP" altLang="en-US"/>
          </a:p>
        </p:txBody>
      </p:sp>
    </p:spTree>
    <p:extLst>
      <p:ext uri="{BB962C8B-B14F-4D97-AF65-F5344CB8AC3E}">
        <p14:creationId xmlns:p14="http://schemas.microsoft.com/office/powerpoint/2010/main" val="404986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D6CBEB00-F5BF-4C32-84A9-05727BEFC5D0}" type="datetimeFigureOut">
              <a:rPr kumimoji="1" lang="ja-JP" altLang="en-US" smtClean="0"/>
              <a:t>2019/2/15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C7A0F43-B20A-4CBD-952C-F01843438794}" type="slidenum">
              <a:rPr kumimoji="1" lang="ja-JP" altLang="en-US" smtClean="0"/>
              <a:t>‹#›</a:t>
            </a:fld>
            <a:endParaRPr kumimoji="1" lang="ja-JP" altLang="en-US"/>
          </a:p>
        </p:txBody>
      </p:sp>
    </p:spTree>
    <p:extLst>
      <p:ext uri="{BB962C8B-B14F-4D97-AF65-F5344CB8AC3E}">
        <p14:creationId xmlns:p14="http://schemas.microsoft.com/office/powerpoint/2010/main" val="26638895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D6CBEB00-F5BF-4C32-84A9-05727BEFC5D0}" type="datetimeFigureOut">
              <a:rPr kumimoji="1" lang="ja-JP" altLang="en-US" smtClean="0"/>
              <a:t>2019/2/15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C7A0F43-B20A-4CBD-952C-F01843438794}" type="slidenum">
              <a:rPr kumimoji="1" lang="ja-JP" altLang="en-US" smtClean="0"/>
              <a:t>‹#›</a:t>
            </a:fld>
            <a:endParaRPr kumimoji="1" lang="ja-JP" altLang="en-US"/>
          </a:p>
        </p:txBody>
      </p:sp>
    </p:spTree>
    <p:extLst>
      <p:ext uri="{BB962C8B-B14F-4D97-AF65-F5344CB8AC3E}">
        <p14:creationId xmlns:p14="http://schemas.microsoft.com/office/powerpoint/2010/main" val="11573151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CBEB00-F5BF-4C32-84A9-05727BEFC5D0}" type="datetimeFigureOut">
              <a:rPr kumimoji="1" lang="ja-JP" altLang="en-US" smtClean="0"/>
              <a:t>2019/2/15</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7A0F43-B20A-4CBD-952C-F01843438794}" type="slidenum">
              <a:rPr kumimoji="1" lang="ja-JP" altLang="en-US" smtClean="0"/>
              <a:t>‹#›</a:t>
            </a:fld>
            <a:endParaRPr kumimoji="1" lang="ja-JP" altLang="en-US"/>
          </a:p>
        </p:txBody>
      </p:sp>
    </p:spTree>
    <p:extLst>
      <p:ext uri="{BB962C8B-B14F-4D97-AF65-F5344CB8AC3E}">
        <p14:creationId xmlns:p14="http://schemas.microsoft.com/office/powerpoint/2010/main" val="42093088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news.mynavi.jp/articles/2015/03/16/matome/" TargetMode="Externa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e-words.jp/w/%E3%82%B5%E3%83%BC%E3%83%93%E3%82%B9.html" TargetMode="External"/><Relationship Id="rId2" Type="http://schemas.openxmlformats.org/officeDocument/2006/relationships/hyperlink" Target="http://e-words.jp/w/Web%E3%82%B5%E3%82%A4%E3%83%88.html" TargetMode="External"/><Relationship Id="rId1" Type="http://schemas.openxmlformats.org/officeDocument/2006/relationships/slideLayout" Target="../slideLayouts/slideLayout7.xml"/><Relationship Id="rId6" Type="http://schemas.openxmlformats.org/officeDocument/2006/relationships/hyperlink" Target="http://e-words.jp/w/%E3%82%BD%E3%83%95%E3%83%88%E3%82%A6%E3%82%A7%E3%82%A2.html" TargetMode="External"/><Relationship Id="rId5" Type="http://schemas.openxmlformats.org/officeDocument/2006/relationships/hyperlink" Target="http://e-words.jp/w/%E3%82%AA%E3%83%BC%E3%83%97%E3%83%B3.html" TargetMode="External"/><Relationship Id="rId4" Type="http://schemas.openxmlformats.org/officeDocument/2006/relationships/hyperlink" Target="http://e-words.jp/w/%E9%81%8B%E7%94%A8.html" TargetMode="External"/></Relationships>
</file>

<file path=ppt/slides/_rels/slide3.xml.rels><?xml version="1.0" encoding="UTF-8" standalone="yes"?>
<Relationships xmlns="http://schemas.openxmlformats.org/package/2006/relationships"><Relationship Id="rId8" Type="http://schemas.openxmlformats.org/officeDocument/2006/relationships/hyperlink" Target="http://e-words.jp/w/Instagram.html" TargetMode="External"/><Relationship Id="rId3" Type="http://schemas.openxmlformats.org/officeDocument/2006/relationships/hyperlink" Target="http://e-words.jp/w/%E3%82%B5%E3%82%A4%E3%83%88.html" TargetMode="External"/><Relationship Id="rId7" Type="http://schemas.openxmlformats.org/officeDocument/2006/relationships/hyperlink" Target="http://e-words.jp/w/Twitter.html" TargetMode="External"/><Relationship Id="rId2" Type="http://schemas.openxmlformats.org/officeDocument/2006/relationships/hyperlink" Target="http://e-words.jp/w/%E3%82%B5%E3%83%BC%E3%83%93%E3%82%B9.html" TargetMode="External"/><Relationship Id="rId1" Type="http://schemas.openxmlformats.org/officeDocument/2006/relationships/slideLayout" Target="../slideLayouts/slideLayout7.xml"/><Relationship Id="rId6" Type="http://schemas.openxmlformats.org/officeDocument/2006/relationships/hyperlink" Target="http://e-words.jp/w/%E3%83%9F%E3%83%8B%E3%83%96%E3%83%AD%E3%82%B0.html" TargetMode="External"/><Relationship Id="rId5" Type="http://schemas.openxmlformats.org/officeDocument/2006/relationships/hyperlink" Target="http://e-words.jp/w/Facebook.html" TargetMode="External"/><Relationship Id="rId10" Type="http://schemas.openxmlformats.org/officeDocument/2006/relationships/hyperlink" Target="http://e-words.jp/w/%E3%82%AA%E3%83%B3%E3%83%A9%E3%82%A4%E3%83%B3%E3%82%B2%E3%83%BC%E3%83%A0.html" TargetMode="External"/><Relationship Id="rId4" Type="http://schemas.openxmlformats.org/officeDocument/2006/relationships/hyperlink" Target="http://e-words.jp/w/%E3%82%B7%E3%82%B9%E3%83%86%E3%83%A0.html" TargetMode="External"/><Relationship Id="rId9" Type="http://schemas.openxmlformats.org/officeDocument/2006/relationships/hyperlink" Target="http://e-words.jp/w/mixi.html"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s://twitter.com/" TargetMode="External"/><Relationship Id="rId7" Type="http://schemas.openxmlformats.org/officeDocument/2006/relationships/hyperlink" Target="https://plus.google.com/" TargetMode="External"/><Relationship Id="rId2" Type="http://schemas.openxmlformats.org/officeDocument/2006/relationships/hyperlink" Target="https://www.facebook.com/" TargetMode="External"/><Relationship Id="rId1" Type="http://schemas.openxmlformats.org/officeDocument/2006/relationships/slideLayout" Target="../slideLayouts/slideLayout7.xml"/><Relationship Id="rId6" Type="http://schemas.openxmlformats.org/officeDocument/2006/relationships/hyperlink" Target="https://www.instagram.com/" TargetMode="External"/><Relationship Id="rId5" Type="http://schemas.openxmlformats.org/officeDocument/2006/relationships/hyperlink" Target="https://www.linkedin.com/" TargetMode="External"/><Relationship Id="rId4" Type="http://schemas.openxmlformats.org/officeDocument/2006/relationships/hyperlink" Target="https://mixi.jp/"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s://freespot.com/" TargetMode="External"/><Relationship Id="rId2" Type="http://schemas.openxmlformats.org/officeDocument/2006/relationships/hyperlink" Target="https://play.google.com/store/apps/details?id=com.nttbp.jfw"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http://matome.naver.jp/odai/2144058277164336701/2144066210762120903" TargetMode="External"/><Relationship Id="rId2" Type="http://schemas.openxmlformats.org/officeDocument/2006/relationships/hyperlink" Target="http://bizmakoto.jp/style/articles/1211/27/news105.html" TargetMode="External"/><Relationship Id="rId1" Type="http://schemas.openxmlformats.org/officeDocument/2006/relationships/slideLayout" Target="../slideLayouts/slideLayout7.xml"/><Relationship Id="rId6" Type="http://schemas.openxmlformats.org/officeDocument/2006/relationships/hyperlink" Target="http://www.lawson.co.jp/service/others/wifi/index.html" TargetMode="External"/><Relationship Id="rId5" Type="http://schemas.openxmlformats.org/officeDocument/2006/relationships/hyperlink" Target="http://matome.naver.jp/odai/2144058277164336701/2144066210762121003" TargetMode="External"/><Relationship Id="rId4" Type="http://schemas.openxmlformats.org/officeDocument/2006/relationships/hyperlink" Target="http://webapp.7spot.jp/about.htmltmst=1344922384"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www.family.co.jp/services/famimawi-fi/index.html?feat=4" TargetMode="External"/><Relationship Id="rId2" Type="http://schemas.openxmlformats.org/officeDocument/2006/relationships/hyperlink" Target="http://matome.naver.jp/odai/2144058277164336701/2144066210762121103" TargetMode="External"/><Relationship Id="rId1" Type="http://schemas.openxmlformats.org/officeDocument/2006/relationships/slideLayout" Target="../slideLayouts/slideLayout7.xml"/><Relationship Id="rId5" Type="http://schemas.openxmlformats.org/officeDocument/2006/relationships/hyperlink" Target="http://starbucks.wi2.co.jp/pc/index_jp.html" TargetMode="External"/><Relationship Id="rId4" Type="http://schemas.openxmlformats.org/officeDocument/2006/relationships/hyperlink" Target="http://matome.naver.jp/odai/2144058277164336701/214406621076212130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a:t>SNS</a:t>
            </a:r>
            <a:r>
              <a:rPr kumimoji="1" lang="ja-JP" altLang="en-US" dirty="0"/>
              <a:t>登録と利用</a:t>
            </a:r>
          </a:p>
        </p:txBody>
      </p:sp>
      <p:sp>
        <p:nvSpPr>
          <p:cNvPr id="3" name="サブタイトル 2"/>
          <p:cNvSpPr>
            <a:spLocks noGrp="1"/>
          </p:cNvSpPr>
          <p:nvPr>
            <p:ph type="subTitle" idx="1"/>
          </p:nvPr>
        </p:nvSpPr>
        <p:spPr/>
        <p:txBody>
          <a:bodyPr/>
          <a:lstStyle/>
          <a:p>
            <a:endParaRPr kumimoji="1" lang="ja-JP" altLang="en-US"/>
          </a:p>
        </p:txBody>
      </p:sp>
    </p:spTree>
    <p:extLst>
      <p:ext uri="{BB962C8B-B14F-4D97-AF65-F5344CB8AC3E}">
        <p14:creationId xmlns:p14="http://schemas.microsoft.com/office/powerpoint/2010/main" val="956109151"/>
      </p:ext>
    </p:extLst>
  </p:cSld>
  <p:clrMapOvr>
    <a:masterClrMapping/>
  </p:clrMapOvr>
  <mc:AlternateContent xmlns:mc="http://schemas.openxmlformats.org/markup-compatibility/2006" xmlns:p14="http://schemas.microsoft.com/office/powerpoint/2010/main">
    <mc:Choice Requires="p14">
      <p:transition spd="slow" p14:dur="2000" advTm="6164"/>
    </mc:Choice>
    <mc:Fallback xmlns="">
      <p:transition spd="slow" advTm="6164"/>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950258" y="1075765"/>
            <a:ext cx="10883153" cy="3046988"/>
          </a:xfrm>
          <a:prstGeom prst="rect">
            <a:avLst/>
          </a:prstGeom>
          <a:noFill/>
        </p:spPr>
        <p:txBody>
          <a:bodyPr wrap="square" rtlCol="0">
            <a:spAutoFit/>
          </a:bodyPr>
          <a:lstStyle/>
          <a:p>
            <a:endParaRPr lang="en-US" altLang="ja-JP" sz="2400" dirty="0"/>
          </a:p>
          <a:p>
            <a:r>
              <a:rPr lang="ja-JP" altLang="en-US" sz="2400" dirty="0"/>
              <a:t>マイナビニュースから</a:t>
            </a:r>
            <a:r>
              <a:rPr lang="en-US" altLang="ja-JP" sz="2400" dirty="0" err="1"/>
              <a:t>wifi</a:t>
            </a:r>
            <a:r>
              <a:rPr lang="ja-JP" altLang="en-US" sz="2400" dirty="0"/>
              <a:t>の無料サイトの利用</a:t>
            </a:r>
            <a:r>
              <a:rPr lang="en-US" altLang="ja-JP" sz="2400" dirty="0">
                <a:hlinkClick r:id="rId2"/>
              </a:rPr>
              <a:t>http://news.mynavi.jp/articles/2015/03/16/matome/</a:t>
            </a:r>
            <a:endParaRPr lang="en-US" altLang="ja-JP" sz="2400" dirty="0"/>
          </a:p>
          <a:p>
            <a:endParaRPr lang="en-US" altLang="ja-JP" sz="2400" dirty="0"/>
          </a:p>
          <a:p>
            <a:r>
              <a:rPr lang="ja-JP" altLang="en-US" sz="2400" dirty="0"/>
              <a:t>ローソン、セブン</a:t>
            </a:r>
            <a:r>
              <a:rPr lang="en-US" altLang="ja-JP" sz="2400" dirty="0"/>
              <a:t>-</a:t>
            </a:r>
            <a:r>
              <a:rPr lang="ja-JP" altLang="en-US" sz="2400" dirty="0"/>
              <a:t>イレブン、ファミリーマート。大手コンビニエンスストアの</a:t>
            </a:r>
            <a:r>
              <a:rPr lang="en-US" altLang="ja-JP" sz="2400" dirty="0"/>
              <a:t>Wi-Fi</a:t>
            </a:r>
            <a:r>
              <a:rPr lang="ja-JP" altLang="en-US" sz="2400" dirty="0"/>
              <a:t>サービスに焦点をあてて、その使い方や特徴を解説した記事を集めました。なお、内容は掲載日時点の情報に基づきます。</a:t>
            </a:r>
            <a:endParaRPr lang="en-US" altLang="ja-JP" sz="2400" dirty="0"/>
          </a:p>
          <a:p>
            <a:endParaRPr lang="en-US" altLang="ja-JP" sz="2400" dirty="0"/>
          </a:p>
        </p:txBody>
      </p:sp>
    </p:spTree>
    <p:extLst>
      <p:ext uri="{BB962C8B-B14F-4D97-AF65-F5344CB8AC3E}">
        <p14:creationId xmlns:p14="http://schemas.microsoft.com/office/powerpoint/2010/main" val="3686732584"/>
      </p:ext>
    </p:extLst>
  </p:cSld>
  <p:clrMapOvr>
    <a:masterClrMapping/>
  </p:clrMapOvr>
  <mc:AlternateContent xmlns:mc="http://schemas.openxmlformats.org/markup-compatibility/2006" xmlns:p14="http://schemas.microsoft.com/office/powerpoint/2010/main">
    <mc:Choice Requires="p14">
      <p:transition spd="slow" p14:dur="2000" advTm="7400"/>
    </mc:Choice>
    <mc:Fallback xmlns="">
      <p:transition spd="slow" advTm="7400"/>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322729" y="304800"/>
            <a:ext cx="11707906" cy="5632311"/>
          </a:xfrm>
          <a:prstGeom prst="rect">
            <a:avLst/>
          </a:prstGeom>
          <a:noFill/>
        </p:spPr>
        <p:txBody>
          <a:bodyPr wrap="square" rtlCol="0">
            <a:spAutoFit/>
          </a:bodyPr>
          <a:lstStyle/>
          <a:p>
            <a:r>
              <a:rPr lang="ja-JP" altLang="en-US" sz="2400" dirty="0"/>
              <a:t>利用例</a:t>
            </a:r>
            <a:endParaRPr kumimoji="1" lang="en-US" altLang="ja-JP" sz="2400" dirty="0"/>
          </a:p>
          <a:p>
            <a:r>
              <a:rPr lang="en-US" altLang="ja-JP" sz="2400" dirty="0"/>
              <a:t>LAWSON Wi-Fi</a:t>
            </a:r>
            <a:r>
              <a:rPr lang="ja-JP" altLang="en-US" sz="2400" dirty="0"/>
              <a:t>を利用するのに必要なのがこの</a:t>
            </a:r>
            <a:r>
              <a:rPr lang="en-US" altLang="ja-JP" sz="2400" dirty="0"/>
              <a:t>2</a:t>
            </a:r>
            <a:r>
              <a:rPr lang="ja-JP" altLang="en-US" sz="2400" dirty="0"/>
              <a:t>つ。</a:t>
            </a:r>
          </a:p>
          <a:p>
            <a:r>
              <a:rPr lang="en-US" altLang="ja-JP" sz="2400" b="1" dirty="0"/>
              <a:t>Ponta</a:t>
            </a:r>
            <a:r>
              <a:rPr lang="ja-JP" altLang="en-US" sz="2400" b="1" dirty="0"/>
              <a:t>会員</a:t>
            </a:r>
            <a:r>
              <a:rPr lang="en-US" altLang="ja-JP" sz="2400" b="1" dirty="0"/>
              <a:t>ID</a:t>
            </a:r>
            <a:endParaRPr lang="ja-JP" altLang="en-US" sz="2400" dirty="0"/>
          </a:p>
          <a:p>
            <a:r>
              <a:rPr lang="ja-JP" altLang="en-US" sz="2400" b="1" dirty="0"/>
              <a:t>モバイルアプリ「</a:t>
            </a:r>
            <a:r>
              <a:rPr lang="en-US" altLang="ja-JP" sz="2400" b="1" dirty="0"/>
              <a:t>LAWSON</a:t>
            </a:r>
            <a:r>
              <a:rPr lang="ja-JP" altLang="en-US" sz="2400" b="1" dirty="0"/>
              <a:t>」</a:t>
            </a:r>
            <a:endParaRPr lang="ja-JP" altLang="en-US" sz="2400" dirty="0"/>
          </a:p>
          <a:p>
            <a:r>
              <a:rPr lang="ja-JP" altLang="en-US" sz="2400" dirty="0"/>
              <a:t>無料</a:t>
            </a:r>
            <a:r>
              <a:rPr lang="en-US" altLang="ja-JP" sz="2400" dirty="0"/>
              <a:t>Wi-Fi</a:t>
            </a:r>
            <a:r>
              <a:rPr lang="ja-JP" altLang="en-US" sz="2400" dirty="0"/>
              <a:t>を利用するために会員登録をするのは普通だが、ローソンの場合は共通ポイントサービス「</a:t>
            </a:r>
            <a:r>
              <a:rPr lang="en-US" altLang="ja-JP" sz="2400" dirty="0"/>
              <a:t>Ponta</a:t>
            </a:r>
            <a:r>
              <a:rPr lang="ja-JP" altLang="en-US" sz="2400" dirty="0"/>
              <a:t>」の会員にならないといけない。すでに</a:t>
            </a:r>
            <a:r>
              <a:rPr lang="en-US" altLang="ja-JP" sz="2400" dirty="0"/>
              <a:t>Ponta</a:t>
            </a:r>
            <a:r>
              <a:rPr lang="ja-JP" altLang="en-US" sz="2400" dirty="0"/>
              <a:t>カードを持っている人なら、カードに印刷されている</a:t>
            </a:r>
            <a:r>
              <a:rPr lang="en-US" altLang="ja-JP" sz="2400" dirty="0"/>
              <a:t>15</a:t>
            </a:r>
            <a:r>
              <a:rPr lang="ja-JP" altLang="en-US" sz="2400" dirty="0"/>
              <a:t>桁の数字をそのまま利用すればいいものの、持っていない場合はまずカードを申し込むところからスタートすることになる。</a:t>
            </a:r>
          </a:p>
          <a:p>
            <a:r>
              <a:rPr lang="en-US" altLang="ja-JP" sz="2400" dirty="0"/>
              <a:t>Ponta</a:t>
            </a:r>
            <a:r>
              <a:rPr lang="ja-JP" altLang="en-US" sz="2400" dirty="0"/>
              <a:t>の会員登録は、</a:t>
            </a:r>
            <a:r>
              <a:rPr lang="en-US" altLang="ja-JP" sz="2400" dirty="0"/>
              <a:t>Ponta</a:t>
            </a:r>
            <a:r>
              <a:rPr lang="ja-JP" altLang="en-US" sz="2400" dirty="0"/>
              <a:t>の公式サイトトップの右上にある「</a:t>
            </a:r>
            <a:r>
              <a:rPr lang="en-US" altLang="ja-JP" sz="2400" dirty="0"/>
              <a:t>Ponta.jp</a:t>
            </a:r>
            <a:r>
              <a:rPr lang="ja-JP" altLang="en-US" sz="2400" dirty="0"/>
              <a:t>新規利用登録</a:t>
            </a:r>
            <a:r>
              <a:rPr lang="en-US" altLang="ja-JP" sz="2400" dirty="0"/>
              <a:t>(</a:t>
            </a:r>
            <a:r>
              <a:rPr lang="ja-JP" altLang="en-US" sz="2400" dirty="0"/>
              <a:t>無料</a:t>
            </a:r>
            <a:r>
              <a:rPr lang="en-US" altLang="ja-JP" sz="2400" dirty="0"/>
              <a:t>)</a:t>
            </a:r>
            <a:r>
              <a:rPr lang="ja-JP" altLang="en-US" sz="2400" dirty="0"/>
              <a:t>」から申し込むだけ。ただし、</a:t>
            </a:r>
            <a:r>
              <a:rPr lang="en-US" altLang="ja-JP" sz="2400" dirty="0"/>
              <a:t>Ponta</a:t>
            </a:r>
            <a:r>
              <a:rPr lang="ja-JP" altLang="en-US" sz="2400" dirty="0"/>
              <a:t>会員</a:t>
            </a:r>
            <a:r>
              <a:rPr lang="en-US" altLang="ja-JP" sz="2400" dirty="0"/>
              <a:t>ID</a:t>
            </a:r>
            <a:r>
              <a:rPr lang="ja-JP" altLang="en-US" sz="2400" dirty="0"/>
              <a:t>はすぐ発行されるが</a:t>
            </a:r>
            <a:r>
              <a:rPr lang="en-US" altLang="ja-JP" sz="2400" dirty="0"/>
              <a:t>Ponta</a:t>
            </a:r>
            <a:r>
              <a:rPr lang="ja-JP" altLang="en-US" sz="2400" dirty="0"/>
              <a:t>カードも送られてきてしまうので、ポイントカードを使いたくない向きには悩ましいところだろう。</a:t>
            </a:r>
          </a:p>
          <a:p>
            <a:r>
              <a:rPr lang="ja-JP" altLang="en-US" sz="2400" dirty="0"/>
              <a:t>また、他のコンビニの無料</a:t>
            </a:r>
            <a:r>
              <a:rPr lang="en-US" altLang="ja-JP" sz="2400" dirty="0"/>
              <a:t>Wi-Fi</a:t>
            </a:r>
            <a:r>
              <a:rPr lang="ja-JP" altLang="en-US" sz="2400" dirty="0"/>
              <a:t>サービスでは、登録時に入力するのがメールアドレスと性別、誕生年といった漠然としたデータであるのに対し、ローソンの</a:t>
            </a:r>
            <a:r>
              <a:rPr lang="en-US" altLang="ja-JP" sz="2400" dirty="0"/>
              <a:t>Wi-Fi</a:t>
            </a:r>
            <a:r>
              <a:rPr lang="ja-JP" altLang="en-US" sz="2400" dirty="0"/>
              <a:t>を利用できるようにするためには</a:t>
            </a:r>
            <a:r>
              <a:rPr lang="en-US" altLang="ja-JP" sz="2400" dirty="0"/>
              <a:t>Ponta</a:t>
            </a:r>
            <a:r>
              <a:rPr lang="ja-JP" altLang="en-US" sz="2400" dirty="0"/>
              <a:t>で住所や電話番号、生年月日と詳細なデータを登録しないといけない。敷居が高いし、個人情報の面においても割の合わない話だ。</a:t>
            </a:r>
            <a:endParaRPr kumimoji="1" lang="ja-JP" altLang="en-US" sz="2400" dirty="0"/>
          </a:p>
        </p:txBody>
      </p:sp>
    </p:spTree>
    <p:extLst>
      <p:ext uri="{BB962C8B-B14F-4D97-AF65-F5344CB8AC3E}">
        <p14:creationId xmlns:p14="http://schemas.microsoft.com/office/powerpoint/2010/main" val="2893473531"/>
      </p:ext>
    </p:extLst>
  </p:cSld>
  <p:clrMapOvr>
    <a:masterClrMapping/>
  </p:clrMapOvr>
  <mc:AlternateContent xmlns:mc="http://schemas.openxmlformats.org/markup-compatibility/2006" xmlns:p14="http://schemas.microsoft.com/office/powerpoint/2010/main">
    <mc:Choice Requires="p14">
      <p:transition spd="slow" p14:dur="2000" advTm="9752"/>
    </mc:Choice>
    <mc:Fallback xmlns="">
      <p:transition spd="slow" advTm="9752"/>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430305" y="394446"/>
            <a:ext cx="11546542" cy="6001643"/>
          </a:xfrm>
          <a:prstGeom prst="rect">
            <a:avLst/>
          </a:prstGeom>
          <a:noFill/>
        </p:spPr>
        <p:txBody>
          <a:bodyPr wrap="square" rtlCol="0">
            <a:spAutoFit/>
          </a:bodyPr>
          <a:lstStyle/>
          <a:p>
            <a:r>
              <a:rPr lang="ja-JP" altLang="en-US" sz="2400" b="1" dirty="0"/>
              <a:t>アプリに</a:t>
            </a:r>
            <a:r>
              <a:rPr lang="en-US" altLang="ja-JP" sz="2400" b="1" dirty="0"/>
              <a:t>Ponta</a:t>
            </a:r>
            <a:r>
              <a:rPr lang="ja-JP" altLang="en-US" sz="2400" b="1" dirty="0"/>
              <a:t>会員</a:t>
            </a:r>
            <a:r>
              <a:rPr lang="en-US" altLang="ja-JP" sz="2400" b="1" dirty="0"/>
              <a:t>ID</a:t>
            </a:r>
            <a:r>
              <a:rPr lang="ja-JP" altLang="en-US" sz="2400" b="1" dirty="0"/>
              <a:t>でログインして</a:t>
            </a:r>
            <a:r>
              <a:rPr lang="en-US" altLang="ja-JP" sz="2400" b="1" dirty="0"/>
              <a:t>Wi-Fi</a:t>
            </a:r>
            <a:r>
              <a:rPr lang="ja-JP" altLang="en-US" sz="2400" b="1" dirty="0"/>
              <a:t>が利用可能に</a:t>
            </a:r>
          </a:p>
          <a:p>
            <a:r>
              <a:rPr lang="en-US" altLang="ja-JP" sz="2400" dirty="0"/>
              <a:t>Ponta</a:t>
            </a:r>
            <a:r>
              <a:rPr lang="ja-JP" altLang="en-US" sz="2400" dirty="0"/>
              <a:t>会員</a:t>
            </a:r>
            <a:r>
              <a:rPr lang="en-US" altLang="ja-JP" sz="2400" dirty="0"/>
              <a:t>ID</a:t>
            </a:r>
            <a:r>
              <a:rPr lang="ja-JP" altLang="en-US" sz="2400" dirty="0"/>
              <a:t>に続いて</a:t>
            </a:r>
            <a:r>
              <a:rPr lang="en-US" altLang="ja-JP" sz="2400" dirty="0"/>
              <a:t>LAWSON Wi-Fi</a:t>
            </a:r>
            <a:r>
              <a:rPr lang="ja-JP" altLang="en-US" sz="2400" dirty="0"/>
              <a:t>の利用で必要なのが、接続するためのアプリ。ローソンが出しているサービスアプリ「</a:t>
            </a:r>
            <a:r>
              <a:rPr lang="en-US" altLang="ja-JP" sz="2400" dirty="0"/>
              <a:t>LAWSON</a:t>
            </a:r>
            <a:r>
              <a:rPr lang="ja-JP" altLang="en-US" sz="2400" dirty="0"/>
              <a:t>」をインストールしよう。</a:t>
            </a:r>
          </a:p>
          <a:p>
            <a:r>
              <a:rPr lang="ja-JP" altLang="en-US" sz="2400" dirty="0"/>
              <a:t>アプリを起動した後、</a:t>
            </a:r>
            <a:r>
              <a:rPr lang="en-US" altLang="ja-JP" sz="2400" dirty="0"/>
              <a:t>Wi-Fi </a:t>
            </a:r>
            <a:r>
              <a:rPr lang="ja-JP" altLang="en-US" sz="2400" dirty="0"/>
              <a:t>を利用するためにはホーム画面下にある</a:t>
            </a:r>
            <a:r>
              <a:rPr lang="en-US" altLang="ja-JP" sz="2400" dirty="0"/>
              <a:t>Ponta</a:t>
            </a:r>
            <a:r>
              <a:rPr lang="ja-JP" altLang="en-US" sz="2400" dirty="0"/>
              <a:t>のバナーをタップして</a:t>
            </a:r>
            <a:r>
              <a:rPr lang="en-US" altLang="ja-JP" sz="2400" dirty="0"/>
              <a:t>Ponta</a:t>
            </a:r>
            <a:r>
              <a:rPr lang="ja-JP" altLang="en-US" sz="2400" dirty="0"/>
              <a:t>会員</a:t>
            </a:r>
            <a:r>
              <a:rPr lang="en-US" altLang="ja-JP" sz="2400" dirty="0"/>
              <a:t>ID</a:t>
            </a:r>
            <a:r>
              <a:rPr lang="ja-JP" altLang="en-US" sz="2400" dirty="0"/>
              <a:t>でログインする必要があるのだが、このアプリのログインもくせ者だ。入力するのが</a:t>
            </a:r>
            <a:r>
              <a:rPr lang="en-US" altLang="ja-JP" sz="2400" dirty="0"/>
              <a:t>ID</a:t>
            </a:r>
            <a:r>
              <a:rPr lang="ja-JP" altLang="en-US" sz="2400" dirty="0"/>
              <a:t>とパスワードだけでなく、</a:t>
            </a:r>
            <a:r>
              <a:rPr lang="en-US" altLang="ja-JP" sz="2400" dirty="0"/>
              <a:t>Ponta</a:t>
            </a:r>
            <a:r>
              <a:rPr lang="ja-JP" altLang="en-US" sz="2400" dirty="0"/>
              <a:t>申し込み時に登録した電話番号と誕生月日も必要なのである。しかもパスワードは</a:t>
            </a:r>
            <a:r>
              <a:rPr lang="en-US" altLang="ja-JP" sz="2400" dirty="0"/>
              <a:t>Ponta</a:t>
            </a:r>
            <a:r>
              <a:rPr lang="ja-JP" altLang="en-US" sz="2400" dirty="0"/>
              <a:t>の</a:t>
            </a:r>
            <a:r>
              <a:rPr lang="en-US" altLang="ja-JP" sz="2400" dirty="0"/>
              <a:t>ID</a:t>
            </a:r>
            <a:r>
              <a:rPr lang="ja-JP" altLang="en-US" sz="2400" dirty="0" err="1"/>
              <a:t>で登</a:t>
            </a:r>
            <a:r>
              <a:rPr lang="ja-JP" altLang="en-US" sz="2400" dirty="0"/>
              <a:t>録したパスワードではなく、ローソン</a:t>
            </a:r>
            <a:r>
              <a:rPr lang="en-US" altLang="ja-JP" sz="2400" dirty="0"/>
              <a:t>Ponta</a:t>
            </a:r>
            <a:r>
              <a:rPr lang="ja-JP" altLang="en-US" sz="2400" dirty="0"/>
              <a:t>サービス用のパスワード。</a:t>
            </a:r>
          </a:p>
          <a:p>
            <a:r>
              <a:rPr lang="ja-JP" altLang="en-US" sz="2400" dirty="0"/>
              <a:t>「ローソン</a:t>
            </a:r>
            <a:r>
              <a:rPr lang="en-US" altLang="ja-JP" sz="2400" dirty="0"/>
              <a:t>Ponta</a:t>
            </a:r>
            <a:r>
              <a:rPr lang="ja-JP" altLang="en-US" sz="2400" dirty="0"/>
              <a:t>サービスって何それ</a:t>
            </a:r>
            <a:r>
              <a:rPr lang="en-US" altLang="ja-JP" sz="2400" dirty="0"/>
              <a:t>?</a:t>
            </a:r>
            <a:r>
              <a:rPr lang="ja-JP" altLang="en-US" sz="2400" dirty="0"/>
              <a:t>」と悩みそうなところだが、パスワード入力欄の下に小さな赤字で「初期パスワードは「</a:t>
            </a:r>
            <a:r>
              <a:rPr lang="en-US" altLang="ja-JP" sz="2400" dirty="0"/>
              <a:t>000000</a:t>
            </a:r>
            <a:r>
              <a:rPr lang="ja-JP" altLang="en-US" sz="2400" dirty="0"/>
              <a:t>」が設定されています。変更されていない方は「</a:t>
            </a:r>
            <a:r>
              <a:rPr lang="en-US" altLang="ja-JP" sz="2400" dirty="0"/>
              <a:t>000000</a:t>
            </a:r>
            <a:r>
              <a:rPr lang="ja-JP" altLang="en-US" sz="2400" dirty="0"/>
              <a:t>」を入力してください」と記載されている。</a:t>
            </a:r>
          </a:p>
          <a:p>
            <a:r>
              <a:rPr lang="ja-JP" altLang="en-US" sz="2400" dirty="0"/>
              <a:t>パスワード入力欄の下に初期パスワードが記載されている</a:t>
            </a:r>
            <a:r>
              <a:rPr lang="en-US" altLang="ja-JP" sz="2400" dirty="0"/>
              <a:t>……</a:t>
            </a:r>
            <a:r>
              <a:rPr lang="ja-JP" altLang="en-US" sz="2400" dirty="0"/>
              <a:t>だと</a:t>
            </a:r>
            <a:r>
              <a:rPr lang="en-US" altLang="ja-JP" sz="2400" dirty="0"/>
              <a:t>?……</a:t>
            </a:r>
            <a:r>
              <a:rPr lang="ja-JP" altLang="en-US" sz="2400" dirty="0"/>
              <a:t>そもそもローソン</a:t>
            </a:r>
            <a:r>
              <a:rPr lang="en-US" altLang="ja-JP" sz="2400" dirty="0"/>
              <a:t>Ponta</a:t>
            </a:r>
            <a:r>
              <a:rPr lang="ja-JP" altLang="en-US" sz="2400" dirty="0"/>
              <a:t>サービスのパスワードはどこで設定できるんだ</a:t>
            </a:r>
            <a:r>
              <a:rPr lang="en-US" altLang="ja-JP" sz="2400" dirty="0"/>
              <a:t>? ……</a:t>
            </a:r>
            <a:r>
              <a:rPr lang="ja-JP" altLang="en-US" sz="2400" dirty="0"/>
              <a:t>自分でも何言っているのかわからなくなってきたが、ともかくセキュリティ的にそのままで使うのは問題だ。ログイン画面を下へ少しスクロールすると、「パスワード初回設定」というボタンが出てくる。ここでローソン</a:t>
            </a:r>
            <a:r>
              <a:rPr lang="en-US" altLang="ja-JP" sz="2400" dirty="0"/>
              <a:t>Ponta</a:t>
            </a:r>
            <a:r>
              <a:rPr lang="ja-JP" altLang="en-US" sz="2400" dirty="0"/>
              <a:t>サービス用パスワードが変更できるので、ログインする前に変更しておこう。</a:t>
            </a:r>
            <a:endParaRPr kumimoji="1" lang="ja-JP" altLang="en-US" dirty="0"/>
          </a:p>
        </p:txBody>
      </p:sp>
    </p:spTree>
    <p:extLst>
      <p:ext uri="{BB962C8B-B14F-4D97-AF65-F5344CB8AC3E}">
        <p14:creationId xmlns:p14="http://schemas.microsoft.com/office/powerpoint/2010/main" val="3635056996"/>
      </p:ext>
    </p:extLst>
  </p:cSld>
  <p:clrMapOvr>
    <a:masterClrMapping/>
  </p:clrMapOvr>
  <mc:AlternateContent xmlns:mc="http://schemas.openxmlformats.org/markup-compatibility/2006" xmlns:p14="http://schemas.microsoft.com/office/powerpoint/2010/main">
    <mc:Choice Requires="p14">
      <p:transition spd="slow" p14:dur="2000" advTm="9000"/>
    </mc:Choice>
    <mc:Fallback xmlns="">
      <p:transition spd="slow" advTm="9000"/>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304800" y="340659"/>
            <a:ext cx="11492753" cy="5170646"/>
          </a:xfrm>
          <a:prstGeom prst="rect">
            <a:avLst/>
          </a:prstGeom>
          <a:noFill/>
        </p:spPr>
        <p:txBody>
          <a:bodyPr wrap="square" rtlCol="0">
            <a:spAutoFit/>
          </a:bodyPr>
          <a:lstStyle/>
          <a:p>
            <a:r>
              <a:rPr lang="ja-JP" altLang="en-US" sz="2400" b="1" dirty="0"/>
              <a:t>一度つないだらあとはアプリ起動だけで接続可能</a:t>
            </a:r>
          </a:p>
          <a:p>
            <a:r>
              <a:rPr lang="ja-JP" altLang="en-US" sz="2400" dirty="0"/>
              <a:t>接続に必要な</a:t>
            </a:r>
            <a:r>
              <a:rPr lang="en-US" altLang="ja-JP" sz="2400" dirty="0"/>
              <a:t>Ponta</a:t>
            </a:r>
            <a:r>
              <a:rPr lang="ja-JP" altLang="en-US" sz="2400" dirty="0"/>
              <a:t>会員</a:t>
            </a:r>
            <a:r>
              <a:rPr lang="en-US" altLang="ja-JP" sz="2400" dirty="0"/>
              <a:t>ID</a:t>
            </a:r>
            <a:r>
              <a:rPr lang="ja-JP" altLang="en-US" sz="2400" dirty="0"/>
              <a:t>の取得から、アプリのログインまでですでにひと仕事を終えた感があるが、残りはローソンの店舗に行ってアクセスポイントを選択しアプリの起動をするのみだ。アクセスポイントは、</a:t>
            </a:r>
            <a:r>
              <a:rPr lang="en-US" altLang="ja-JP" sz="2400" dirty="0"/>
              <a:t>Android</a:t>
            </a:r>
            <a:r>
              <a:rPr lang="ja-JP" altLang="en-US" sz="2400" dirty="0"/>
              <a:t>と</a:t>
            </a:r>
            <a:r>
              <a:rPr lang="en-US" altLang="ja-JP" sz="2400" dirty="0"/>
              <a:t>iOS</a:t>
            </a:r>
            <a:r>
              <a:rPr lang="ja-JP" altLang="en-US" sz="2400" dirty="0"/>
              <a:t>共にホーム画面から「設定」→「</a:t>
            </a:r>
            <a:r>
              <a:rPr lang="en-US" altLang="ja-JP" sz="2400" dirty="0"/>
              <a:t>Wi-Fi</a:t>
            </a:r>
            <a:r>
              <a:rPr lang="ja-JP" altLang="en-US" sz="2400" dirty="0"/>
              <a:t>」と選択すればネットワーク一覧が表示されるので、そこから「</a:t>
            </a:r>
            <a:r>
              <a:rPr lang="en-US" altLang="ja-JP" sz="2400" dirty="0" err="1"/>
              <a:t>LAWSON_Wi</a:t>
            </a:r>
            <a:r>
              <a:rPr lang="en-US" altLang="ja-JP" sz="2400" dirty="0"/>
              <a:t>-Fi</a:t>
            </a:r>
            <a:r>
              <a:rPr lang="ja-JP" altLang="en-US" sz="2400" dirty="0"/>
              <a:t>」を選択しよう。接続していると、アプリの画面下にある</a:t>
            </a:r>
            <a:r>
              <a:rPr lang="en-US" altLang="ja-JP" sz="2400" dirty="0"/>
              <a:t>Wi-Fi</a:t>
            </a:r>
            <a:r>
              <a:rPr lang="ja-JP" altLang="en-US" sz="2400" dirty="0"/>
              <a:t>のアイコンがオレンジになる。</a:t>
            </a:r>
          </a:p>
          <a:p>
            <a:r>
              <a:rPr lang="ja-JP" altLang="en-US" sz="2400" dirty="0"/>
              <a:t>アクセスポイントの選択が必要なのは初回だけで、アプリがログアウト状態にならない限り</a:t>
            </a:r>
            <a:r>
              <a:rPr lang="en-US" altLang="ja-JP" sz="2400" dirty="0"/>
              <a:t>2</a:t>
            </a:r>
            <a:r>
              <a:rPr lang="ja-JP" altLang="en-US" sz="2400" dirty="0"/>
              <a:t>回目以降は</a:t>
            </a:r>
            <a:r>
              <a:rPr lang="en-US" altLang="ja-JP" sz="2400" dirty="0"/>
              <a:t>Wi-Fi</a:t>
            </a:r>
            <a:r>
              <a:rPr lang="ja-JP" altLang="en-US" sz="2400" dirty="0"/>
              <a:t>に対応した店舗にてアプリを起動すれば自動的に接続してくれるので楽だ。</a:t>
            </a:r>
          </a:p>
          <a:p>
            <a:r>
              <a:rPr lang="ja-JP" altLang="en-US" sz="2400" dirty="0"/>
              <a:t>ローソンアプリは</a:t>
            </a:r>
            <a:r>
              <a:rPr lang="en-US" altLang="ja-JP" sz="2400" dirty="0"/>
              <a:t>Wi-Fi</a:t>
            </a:r>
            <a:r>
              <a:rPr lang="ja-JP" altLang="en-US" sz="2400" dirty="0"/>
              <a:t>接続以外にも、ニュースコーナーやキャンペーンの販売、ネットショッピング、お試し引換券など、様々なコンテンツが用意されている。また、</a:t>
            </a:r>
            <a:r>
              <a:rPr lang="en-US" altLang="ja-JP" sz="2400" dirty="0"/>
              <a:t>Wi-Fi</a:t>
            </a:r>
            <a:r>
              <a:rPr lang="ja-JP" altLang="en-US" sz="2400" dirty="0"/>
              <a:t>限定コンテンツのコーナーには、「ムービー」「ミュージック」「プレイ</a:t>
            </a:r>
            <a:r>
              <a:rPr lang="en-US" altLang="ja-JP" sz="2400" dirty="0"/>
              <a:t>(AR</a:t>
            </a:r>
            <a:r>
              <a:rPr lang="ja-JP" altLang="en-US" sz="2400" dirty="0" err="1"/>
              <a:t>、</a:t>
            </a:r>
            <a:r>
              <a:rPr lang="ja-JP" altLang="en-US" sz="2400" dirty="0"/>
              <a:t>ゲーム</a:t>
            </a:r>
            <a:r>
              <a:rPr lang="en-US" altLang="ja-JP" sz="2400" dirty="0"/>
              <a:t>)</a:t>
            </a:r>
            <a:r>
              <a:rPr lang="ja-JP" altLang="en-US" sz="2400" dirty="0"/>
              <a:t>」があり、決して数は多くないものの、レジ待ちの時間など有効に楽しめそうなラインナップだ。</a:t>
            </a:r>
          </a:p>
          <a:p>
            <a:endParaRPr kumimoji="1" lang="ja-JP" altLang="en-US" dirty="0"/>
          </a:p>
        </p:txBody>
      </p:sp>
    </p:spTree>
    <p:extLst>
      <p:ext uri="{BB962C8B-B14F-4D97-AF65-F5344CB8AC3E}">
        <p14:creationId xmlns:p14="http://schemas.microsoft.com/office/powerpoint/2010/main" val="2820494941"/>
      </p:ext>
    </p:extLst>
  </p:cSld>
  <p:clrMapOvr>
    <a:masterClrMapping/>
  </p:clrMapOvr>
  <mc:AlternateContent xmlns:mc="http://schemas.openxmlformats.org/markup-compatibility/2006" xmlns:p14="http://schemas.microsoft.com/office/powerpoint/2010/main">
    <mc:Choice Requires="p14">
      <p:transition spd="slow" p14:dur="2000" advTm="8006"/>
    </mc:Choice>
    <mc:Fallback xmlns="">
      <p:transition spd="slow" advTm="8006"/>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699247" y="609599"/>
            <a:ext cx="10470776" cy="5262979"/>
          </a:xfrm>
          <a:prstGeom prst="rect">
            <a:avLst/>
          </a:prstGeom>
          <a:noFill/>
        </p:spPr>
        <p:txBody>
          <a:bodyPr wrap="square" rtlCol="0">
            <a:spAutoFit/>
          </a:bodyPr>
          <a:lstStyle/>
          <a:p>
            <a:r>
              <a:rPr lang="en-US" altLang="ja-JP" sz="2400" b="1" dirty="0">
                <a:effectLst/>
              </a:rPr>
              <a:t>SNS 【 Social Networking Service 】 </a:t>
            </a:r>
            <a:r>
              <a:rPr lang="ja-JP" altLang="en-US" sz="2400" b="1" dirty="0">
                <a:effectLst/>
              </a:rPr>
              <a:t>ソーシャルネットワーキングサービス</a:t>
            </a:r>
            <a:endParaRPr lang="en-US" altLang="ja-JP" sz="2400" b="1" dirty="0">
              <a:effectLst/>
            </a:endParaRPr>
          </a:p>
          <a:p>
            <a:r>
              <a:rPr lang="ja-JP" altLang="en-US" sz="2400" b="1" dirty="0">
                <a:effectLst/>
              </a:rPr>
              <a:t>参照</a:t>
            </a:r>
            <a:r>
              <a:rPr lang="ja-JP" altLang="en-US" sz="2400" b="1" dirty="0"/>
              <a:t>ページ　</a:t>
            </a:r>
            <a:r>
              <a:rPr lang="en-US" altLang="ja-JP" sz="2400" b="1" dirty="0"/>
              <a:t>IT</a:t>
            </a:r>
            <a:r>
              <a:rPr lang="ja-JP" altLang="en-US" sz="2400" b="1" dirty="0"/>
              <a:t>用語辞典　</a:t>
            </a:r>
            <a:r>
              <a:rPr lang="en-US" altLang="ja-JP" sz="2400" b="1" dirty="0"/>
              <a:t>e-Words</a:t>
            </a:r>
            <a:endParaRPr lang="en-US" altLang="ja-JP" sz="2400" b="1" dirty="0">
              <a:effectLst/>
            </a:endParaRPr>
          </a:p>
          <a:p>
            <a:r>
              <a:rPr lang="en-US" altLang="ja-JP" sz="2400" b="1" dirty="0">
                <a:effectLst/>
              </a:rPr>
              <a:t>http://e-words.jp/w/SNS.html</a:t>
            </a:r>
          </a:p>
          <a:p>
            <a:endParaRPr kumimoji="1" lang="en-US" altLang="ja-JP" sz="2400" b="1" dirty="0"/>
          </a:p>
          <a:p>
            <a:r>
              <a:rPr lang="en-US" altLang="ja-JP" sz="2400" dirty="0">
                <a:effectLst/>
              </a:rPr>
              <a:t>SNS</a:t>
            </a:r>
            <a:r>
              <a:rPr lang="ja-JP" altLang="en-US" sz="2400" dirty="0">
                <a:effectLst/>
              </a:rPr>
              <a:t>とは、人と人とのつながりを促進・支援する、コミュニティ型の</a:t>
            </a:r>
            <a:r>
              <a:rPr lang="en-US" altLang="ja-JP" sz="2400" dirty="0">
                <a:effectLst/>
                <a:hlinkClick r:id="rId2"/>
              </a:rPr>
              <a:t>Web</a:t>
            </a:r>
            <a:r>
              <a:rPr lang="ja-JP" altLang="en-US" sz="2400" dirty="0">
                <a:effectLst/>
                <a:hlinkClick r:id="rId2"/>
              </a:rPr>
              <a:t>サイト</a:t>
            </a:r>
            <a:r>
              <a:rPr lang="ja-JP" altLang="en-US" sz="2400" dirty="0">
                <a:effectLst/>
              </a:rPr>
              <a:t>およびネットサービス。</a:t>
            </a:r>
            <a:endParaRPr lang="en-US" altLang="ja-JP" sz="2400" dirty="0">
              <a:effectLst/>
            </a:endParaRPr>
          </a:p>
          <a:p>
            <a:endParaRPr lang="ja-JP" altLang="en-US" sz="2400" dirty="0">
              <a:effectLst/>
            </a:endParaRPr>
          </a:p>
          <a:p>
            <a:r>
              <a:rPr lang="ja-JP" altLang="en-US" sz="2400" dirty="0">
                <a:effectLst/>
              </a:rPr>
              <a:t>友人・知人間のコミュニケーションを円滑にする手段や場を提供したり、趣味や嗜好、居住地域、出身校、あるいは「友人の友人」といったつながりを通じて新たな人間関係を構築する場を提供する会員制の</a:t>
            </a:r>
            <a:r>
              <a:rPr lang="ja-JP" altLang="en-US" sz="2400" dirty="0">
                <a:effectLst/>
                <a:hlinkClick r:id="rId3"/>
              </a:rPr>
              <a:t>サービス</a:t>
            </a:r>
            <a:r>
              <a:rPr lang="ja-JP" altLang="en-US" sz="2400" dirty="0">
                <a:effectLst/>
              </a:rPr>
              <a:t>で、</a:t>
            </a:r>
            <a:r>
              <a:rPr lang="en-US" altLang="ja-JP" sz="2400" dirty="0">
                <a:effectLst/>
                <a:hlinkClick r:id="rId2"/>
              </a:rPr>
              <a:t>Web</a:t>
            </a:r>
            <a:r>
              <a:rPr lang="ja-JP" altLang="en-US" sz="2400" dirty="0">
                <a:effectLst/>
                <a:hlinkClick r:id="rId2"/>
              </a:rPr>
              <a:t>サイト</a:t>
            </a:r>
            <a:r>
              <a:rPr lang="ja-JP" altLang="en-US" sz="2400" dirty="0">
                <a:effectLst/>
              </a:rPr>
              <a:t>や専用のスマートフォンアプリなどで閲覧・利用することができる。テーマや登録資格を絞った特定分野限定の</a:t>
            </a:r>
            <a:r>
              <a:rPr lang="en-US" altLang="ja-JP" sz="2400" dirty="0">
                <a:effectLst/>
              </a:rPr>
              <a:t>SNS</a:t>
            </a:r>
            <a:r>
              <a:rPr lang="ja-JP" altLang="en-US" sz="2400" dirty="0">
                <a:effectLst/>
              </a:rPr>
              <a:t>や、企業などが従業員間の情報共有や交流促進のために</a:t>
            </a:r>
            <a:r>
              <a:rPr lang="ja-JP" altLang="en-US" sz="2400" dirty="0">
                <a:effectLst/>
                <a:hlinkClick r:id="rId4"/>
              </a:rPr>
              <a:t>運用</a:t>
            </a:r>
            <a:r>
              <a:rPr lang="ja-JP" altLang="en-US" sz="2400" dirty="0">
                <a:effectLst/>
              </a:rPr>
              <a:t>する社内</a:t>
            </a:r>
            <a:r>
              <a:rPr lang="en-US" altLang="ja-JP" sz="2400" dirty="0">
                <a:effectLst/>
              </a:rPr>
              <a:t>SNS</a:t>
            </a:r>
            <a:r>
              <a:rPr lang="ja-JP" altLang="en-US" sz="2400" dirty="0" err="1">
                <a:effectLst/>
              </a:rPr>
              <a:t>、</a:t>
            </a:r>
            <a:r>
              <a:rPr lang="en-US" altLang="ja-JP" sz="2400" dirty="0" err="1">
                <a:effectLst/>
                <a:hlinkClick r:id="rId5"/>
              </a:rPr>
              <a:t>Open</a:t>
            </a:r>
            <a:r>
              <a:rPr lang="en-US" altLang="ja-JP" sz="2400" dirty="0" err="1">
                <a:effectLst/>
              </a:rPr>
              <a:t>PNE</a:t>
            </a:r>
            <a:r>
              <a:rPr lang="ja-JP" altLang="en-US" sz="2400" dirty="0">
                <a:effectLst/>
              </a:rPr>
              <a:t>など自ら</a:t>
            </a:r>
            <a:r>
              <a:rPr lang="en-US" altLang="ja-JP" sz="2400" dirty="0">
                <a:effectLst/>
              </a:rPr>
              <a:t>SNS</a:t>
            </a:r>
            <a:r>
              <a:rPr lang="ja-JP" altLang="en-US" sz="2400" dirty="0">
                <a:effectLst/>
              </a:rPr>
              <a:t>を開設・</a:t>
            </a:r>
            <a:r>
              <a:rPr lang="ja-JP" altLang="en-US" sz="2400" dirty="0">
                <a:effectLst/>
                <a:hlinkClick r:id="rId4"/>
              </a:rPr>
              <a:t>運用</a:t>
            </a:r>
            <a:r>
              <a:rPr lang="ja-JP" altLang="en-US" sz="2400" dirty="0">
                <a:effectLst/>
              </a:rPr>
              <a:t>することができる</a:t>
            </a:r>
            <a:r>
              <a:rPr lang="ja-JP" altLang="en-US" sz="2400" dirty="0">
                <a:effectLst/>
                <a:hlinkClick r:id="rId6"/>
              </a:rPr>
              <a:t>ソフトウェア</a:t>
            </a:r>
            <a:r>
              <a:rPr lang="ja-JP" altLang="en-US" sz="2400" dirty="0">
                <a:effectLst/>
              </a:rPr>
              <a:t>などもある。</a:t>
            </a:r>
            <a:endParaRPr kumimoji="1" lang="ja-JP" altLang="en-US" dirty="0"/>
          </a:p>
        </p:txBody>
      </p:sp>
    </p:spTree>
    <p:extLst>
      <p:ext uri="{BB962C8B-B14F-4D97-AF65-F5344CB8AC3E}">
        <p14:creationId xmlns:p14="http://schemas.microsoft.com/office/powerpoint/2010/main" val="1691160471"/>
      </p:ext>
    </p:extLst>
  </p:cSld>
  <p:clrMapOvr>
    <a:masterClrMapping/>
  </p:clrMapOvr>
  <mc:AlternateContent xmlns:mc="http://schemas.openxmlformats.org/markup-compatibility/2006" xmlns:p14="http://schemas.microsoft.com/office/powerpoint/2010/main">
    <mc:Choice Requires="p14">
      <p:transition spd="slow" p14:dur="2000" advTm="9464"/>
    </mc:Choice>
    <mc:Fallback xmlns="">
      <p:transition spd="slow" advTm="9464"/>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735107" y="519953"/>
            <a:ext cx="10470776" cy="6001643"/>
          </a:xfrm>
          <a:prstGeom prst="rect">
            <a:avLst/>
          </a:prstGeom>
          <a:noFill/>
        </p:spPr>
        <p:txBody>
          <a:bodyPr wrap="square" rtlCol="0">
            <a:spAutoFit/>
          </a:bodyPr>
          <a:lstStyle/>
          <a:p>
            <a:r>
              <a:rPr lang="en-US" altLang="ja-JP" sz="2400" b="1" dirty="0">
                <a:effectLst/>
              </a:rPr>
              <a:t>SNS 【 Social Networking Service 】 </a:t>
            </a:r>
            <a:r>
              <a:rPr lang="ja-JP" altLang="en-US" sz="2400" b="1" dirty="0">
                <a:effectLst/>
              </a:rPr>
              <a:t>ソーシャルネットワーキングサービス</a:t>
            </a:r>
            <a:endParaRPr lang="en-US" altLang="ja-JP" sz="2400" b="1" dirty="0">
              <a:effectLst/>
            </a:endParaRPr>
          </a:p>
          <a:p>
            <a:endParaRPr kumimoji="1" lang="en-US" altLang="ja-JP" sz="2400" b="1" dirty="0"/>
          </a:p>
          <a:p>
            <a:r>
              <a:rPr lang="ja-JP" altLang="en-US" sz="2400" dirty="0">
                <a:effectLst/>
              </a:rPr>
              <a:t>多くの</a:t>
            </a:r>
            <a:r>
              <a:rPr lang="ja-JP" altLang="en-US" sz="2400" dirty="0">
                <a:effectLst/>
                <a:hlinkClick r:id="rId2"/>
              </a:rPr>
              <a:t>サービス</a:t>
            </a:r>
            <a:r>
              <a:rPr lang="ja-JP" altLang="en-US" sz="2400" dirty="0">
                <a:effectLst/>
              </a:rPr>
              <a:t>では</a:t>
            </a:r>
            <a:r>
              <a:rPr lang="ja-JP" altLang="en-US" sz="2400" dirty="0">
                <a:effectLst/>
                <a:hlinkClick r:id="rId3"/>
              </a:rPr>
              <a:t>サイト</a:t>
            </a:r>
            <a:r>
              <a:rPr lang="ja-JP" altLang="en-US" sz="2400" dirty="0">
                <a:effectLst/>
              </a:rPr>
              <a:t>内に広告を掲載するなどして、登録や基本的な</a:t>
            </a:r>
            <a:r>
              <a:rPr lang="ja-JP" altLang="en-US" sz="2400" dirty="0">
                <a:effectLst/>
                <a:hlinkClick r:id="rId2"/>
              </a:rPr>
              <a:t>サービス</a:t>
            </a:r>
            <a:r>
              <a:rPr lang="ja-JP" altLang="en-US" sz="2400" dirty="0">
                <a:effectLst/>
              </a:rPr>
              <a:t>の利用を無料としており、一部の機能を有料で提供している</a:t>
            </a:r>
            <a:r>
              <a:rPr lang="ja-JP" altLang="en-US" sz="2400" dirty="0">
                <a:effectLst/>
                <a:hlinkClick r:id="rId2"/>
              </a:rPr>
              <a:t>サービス</a:t>
            </a:r>
            <a:r>
              <a:rPr lang="ja-JP" altLang="en-US" sz="2400" dirty="0">
                <a:effectLst/>
              </a:rPr>
              <a:t>もある。普及当初は人のつながりを重視して「既存の参加者からの招待がないと参加できない」という</a:t>
            </a:r>
            <a:r>
              <a:rPr lang="ja-JP" altLang="en-US" sz="2400" dirty="0">
                <a:effectLst/>
                <a:hlinkClick r:id="rId4"/>
              </a:rPr>
              <a:t>システム</a:t>
            </a:r>
            <a:r>
              <a:rPr lang="ja-JP" altLang="en-US" sz="2400" dirty="0">
                <a:effectLst/>
              </a:rPr>
              <a:t>になっている</a:t>
            </a:r>
            <a:r>
              <a:rPr lang="ja-JP" altLang="en-US" sz="2400" dirty="0">
                <a:effectLst/>
                <a:hlinkClick r:id="rId2"/>
              </a:rPr>
              <a:t>サービス</a:t>
            </a:r>
            <a:r>
              <a:rPr lang="ja-JP" altLang="en-US" sz="2400" dirty="0">
                <a:effectLst/>
              </a:rPr>
              <a:t>が多かったが、近年では参加・登録自体は誰でも自由に行える</a:t>
            </a:r>
            <a:r>
              <a:rPr lang="ja-JP" altLang="en-US" sz="2400" dirty="0">
                <a:effectLst/>
                <a:hlinkClick r:id="rId2"/>
              </a:rPr>
              <a:t>サービス</a:t>
            </a:r>
            <a:r>
              <a:rPr lang="ja-JP" altLang="en-US" sz="2400" dirty="0">
                <a:effectLst/>
              </a:rPr>
              <a:t>がほとんどとなっている。</a:t>
            </a:r>
          </a:p>
          <a:p>
            <a:r>
              <a:rPr lang="en-US" altLang="ja-JP" sz="2400" dirty="0">
                <a:effectLst/>
              </a:rPr>
              <a:t>SNS</a:t>
            </a:r>
            <a:r>
              <a:rPr lang="ja-JP" altLang="en-US" sz="2400" dirty="0">
                <a:effectLst/>
              </a:rPr>
              <a:t>は</a:t>
            </a:r>
            <a:r>
              <a:rPr lang="en-US" altLang="ja-JP" sz="2400" dirty="0">
                <a:effectLst/>
              </a:rPr>
              <a:t>2003</a:t>
            </a:r>
            <a:r>
              <a:rPr lang="ja-JP" altLang="en-US" sz="2400" dirty="0">
                <a:effectLst/>
              </a:rPr>
              <a:t>年頃アメリカを中心に相次いで誕生し、国内事業者による</a:t>
            </a:r>
            <a:r>
              <a:rPr lang="ja-JP" altLang="en-US" sz="2400" dirty="0">
                <a:effectLst/>
                <a:hlinkClick r:id="rId2"/>
              </a:rPr>
              <a:t>サービス</a:t>
            </a:r>
            <a:r>
              <a:rPr lang="ja-JP" altLang="en-US" sz="2400" dirty="0">
                <a:effectLst/>
              </a:rPr>
              <a:t>も</a:t>
            </a:r>
            <a:r>
              <a:rPr lang="en-US" altLang="ja-JP" sz="2400" dirty="0">
                <a:effectLst/>
              </a:rPr>
              <a:t>2004</a:t>
            </a:r>
            <a:r>
              <a:rPr lang="ja-JP" altLang="en-US" sz="2400" dirty="0">
                <a:effectLst/>
              </a:rPr>
              <a:t>年頃から普及し始めた。世界的には、初期に登録資格を有名大の学生に絞って人気を博し、その後世界最大の</a:t>
            </a:r>
            <a:r>
              <a:rPr lang="en-US" altLang="ja-JP" sz="2400" dirty="0">
                <a:effectLst/>
              </a:rPr>
              <a:t>SNS</a:t>
            </a:r>
            <a:r>
              <a:rPr lang="ja-JP" altLang="en-US" sz="2400" dirty="0">
                <a:effectLst/>
              </a:rPr>
              <a:t>に成長した「</a:t>
            </a:r>
            <a:r>
              <a:rPr lang="en-US" altLang="ja-JP" sz="2400" dirty="0">
                <a:effectLst/>
                <a:hlinkClick r:id="rId5"/>
              </a:rPr>
              <a:t>Facebook</a:t>
            </a:r>
            <a:r>
              <a:rPr lang="ja-JP" altLang="en-US" sz="2400" dirty="0">
                <a:effectLst/>
              </a:rPr>
              <a:t>」（</a:t>
            </a:r>
            <a:r>
              <a:rPr lang="ja-JP" altLang="en-US" sz="2400" dirty="0">
                <a:effectLst/>
                <a:hlinkClick r:id="rId5"/>
              </a:rPr>
              <a:t>フェースブック</a:t>
            </a:r>
            <a:r>
              <a:rPr lang="ja-JP" altLang="en-US" sz="2400" dirty="0">
                <a:effectLst/>
              </a:rPr>
              <a:t>）や、短いつぶやきを投稿・共有する</a:t>
            </a:r>
            <a:r>
              <a:rPr lang="ja-JP" altLang="en-US" sz="2400" dirty="0">
                <a:effectLst/>
                <a:hlinkClick r:id="rId6"/>
              </a:rPr>
              <a:t>マイクロブログ</a:t>
            </a:r>
            <a:r>
              <a:rPr lang="ja-JP" altLang="en-US" sz="2400" dirty="0">
                <a:effectLst/>
              </a:rPr>
              <a:t>型の「</a:t>
            </a:r>
            <a:r>
              <a:rPr lang="en-US" altLang="ja-JP" sz="2400" dirty="0">
                <a:effectLst/>
                <a:hlinkClick r:id="rId7"/>
              </a:rPr>
              <a:t>Twitter</a:t>
            </a:r>
            <a:r>
              <a:rPr lang="ja-JP" altLang="en-US" sz="2400" dirty="0">
                <a:effectLst/>
              </a:rPr>
              <a:t>」（</a:t>
            </a:r>
            <a:r>
              <a:rPr lang="ja-JP" altLang="en-US" sz="2400" dirty="0">
                <a:effectLst/>
                <a:hlinkClick r:id="rId7"/>
              </a:rPr>
              <a:t>ツイッター</a:t>
            </a:r>
            <a:r>
              <a:rPr lang="ja-JP" altLang="en-US" sz="2400" dirty="0">
                <a:effectLst/>
              </a:rPr>
              <a:t>）、写真の投稿・共有を中心とする「</a:t>
            </a:r>
            <a:r>
              <a:rPr lang="en-US" altLang="ja-JP" sz="2400" dirty="0">
                <a:effectLst/>
                <a:hlinkClick r:id="rId8"/>
              </a:rPr>
              <a:t>Instagram</a:t>
            </a:r>
            <a:r>
              <a:rPr lang="ja-JP" altLang="en-US" sz="2400" dirty="0">
                <a:effectLst/>
              </a:rPr>
              <a:t>」（</a:t>
            </a:r>
            <a:r>
              <a:rPr lang="ja-JP" altLang="en-US" sz="2400" dirty="0">
                <a:effectLst/>
                <a:hlinkClick r:id="rId8"/>
              </a:rPr>
              <a:t>インスタグラム</a:t>
            </a:r>
            <a:r>
              <a:rPr lang="ja-JP" altLang="en-US" sz="2400" dirty="0">
                <a:effectLst/>
              </a:rPr>
              <a:t>）、ビジネス・職業上の繋がりに絞った「</a:t>
            </a:r>
            <a:r>
              <a:rPr lang="en-US" altLang="ja-JP" sz="2400" dirty="0">
                <a:effectLst/>
              </a:rPr>
              <a:t>LinkedIn</a:t>
            </a:r>
            <a:r>
              <a:rPr lang="ja-JP" altLang="en-US" sz="2400" dirty="0">
                <a:effectLst/>
              </a:rPr>
              <a:t>」（リンクトイン）などが有名である。日本独自の</a:t>
            </a:r>
            <a:r>
              <a:rPr lang="ja-JP" altLang="en-US" sz="2400" dirty="0">
                <a:effectLst/>
                <a:hlinkClick r:id="rId2"/>
              </a:rPr>
              <a:t>サービス</a:t>
            </a:r>
            <a:r>
              <a:rPr lang="ja-JP" altLang="en-US" sz="2400" dirty="0">
                <a:effectLst/>
              </a:rPr>
              <a:t>としては一時会員数</a:t>
            </a:r>
            <a:r>
              <a:rPr lang="en-US" altLang="ja-JP" sz="2400" dirty="0">
                <a:effectLst/>
              </a:rPr>
              <a:t>1000</a:t>
            </a:r>
            <a:r>
              <a:rPr lang="ja-JP" altLang="en-US" sz="2400" dirty="0">
                <a:effectLst/>
              </a:rPr>
              <a:t>万人を超え社会現象ともなった「</a:t>
            </a:r>
            <a:r>
              <a:rPr lang="en-US" altLang="ja-JP" sz="2400" dirty="0" err="1">
                <a:effectLst/>
                <a:hlinkClick r:id="rId9"/>
              </a:rPr>
              <a:t>mixi</a:t>
            </a:r>
            <a:r>
              <a:rPr lang="ja-JP" altLang="en-US" sz="2400" dirty="0">
                <a:effectLst/>
              </a:rPr>
              <a:t>」（</a:t>
            </a:r>
            <a:r>
              <a:rPr lang="ja-JP" altLang="en-US" sz="2400" dirty="0">
                <a:effectLst/>
                <a:hlinkClick r:id="rId9"/>
              </a:rPr>
              <a:t>ミクシィ</a:t>
            </a:r>
            <a:r>
              <a:rPr lang="ja-JP" altLang="en-US" sz="2400" dirty="0">
                <a:effectLst/>
              </a:rPr>
              <a:t>）などが有名だが、近年では</a:t>
            </a:r>
            <a:r>
              <a:rPr lang="en-US" altLang="ja-JP" sz="2400" dirty="0">
                <a:effectLst/>
                <a:hlinkClick r:id="rId5"/>
              </a:rPr>
              <a:t>Facebook</a:t>
            </a:r>
            <a:r>
              <a:rPr lang="ja-JP" altLang="en-US" sz="2400" dirty="0">
                <a:effectLst/>
              </a:rPr>
              <a:t>など海外事業者に押され利用が低迷しており、</a:t>
            </a:r>
            <a:r>
              <a:rPr lang="ja-JP" altLang="en-US" sz="2400" dirty="0">
                <a:effectLst/>
                <a:hlinkClick r:id="rId10"/>
              </a:rPr>
              <a:t>オンラインゲーム</a:t>
            </a:r>
            <a:r>
              <a:rPr lang="ja-JP" altLang="en-US" sz="2400" dirty="0">
                <a:effectLst/>
              </a:rPr>
              <a:t>運営・提供に業態転換するなどしている。</a:t>
            </a:r>
            <a:endParaRPr kumimoji="1" lang="ja-JP" altLang="en-US" dirty="0"/>
          </a:p>
        </p:txBody>
      </p:sp>
    </p:spTree>
    <p:extLst>
      <p:ext uri="{BB962C8B-B14F-4D97-AF65-F5344CB8AC3E}">
        <p14:creationId xmlns:p14="http://schemas.microsoft.com/office/powerpoint/2010/main" val="1630944925"/>
      </p:ext>
    </p:extLst>
  </p:cSld>
  <p:clrMapOvr>
    <a:masterClrMapping/>
  </p:clrMapOvr>
  <mc:AlternateContent xmlns:mc="http://schemas.openxmlformats.org/markup-compatibility/2006" xmlns:p14="http://schemas.microsoft.com/office/powerpoint/2010/main">
    <mc:Choice Requires="p14">
      <p:transition spd="slow" p14:dur="2000" advTm="11025"/>
    </mc:Choice>
    <mc:Fallback xmlns="">
      <p:transition spd="slow" advTm="11025"/>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61512" y="190435"/>
            <a:ext cx="9826439" cy="6488271"/>
          </a:xfrm>
          <a:prstGeom prst="rect">
            <a:avLst/>
          </a:prstGeom>
        </p:spPr>
      </p:pic>
    </p:spTree>
    <p:extLst>
      <p:ext uri="{BB962C8B-B14F-4D97-AF65-F5344CB8AC3E}">
        <p14:creationId xmlns:p14="http://schemas.microsoft.com/office/powerpoint/2010/main" val="2255667805"/>
      </p:ext>
    </p:extLst>
  </p:cSld>
  <p:clrMapOvr>
    <a:masterClrMapping/>
  </p:clrMapOvr>
  <mc:AlternateContent xmlns:mc="http://schemas.openxmlformats.org/markup-compatibility/2006" xmlns:p14="http://schemas.microsoft.com/office/powerpoint/2010/main">
    <mc:Choice Requires="p14">
      <p:transition spd="slow" p14:dur="2000" advTm="8407"/>
    </mc:Choice>
    <mc:Fallback xmlns="">
      <p:transition spd="slow" advTm="8407"/>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824753" y="519953"/>
            <a:ext cx="9717741" cy="5632311"/>
          </a:xfrm>
          <a:prstGeom prst="rect">
            <a:avLst/>
          </a:prstGeom>
          <a:noFill/>
        </p:spPr>
        <p:txBody>
          <a:bodyPr wrap="square" rtlCol="0">
            <a:spAutoFit/>
          </a:bodyPr>
          <a:lstStyle/>
          <a:p>
            <a:r>
              <a:rPr lang="en-US" altLang="ja-JP" sz="2400" dirty="0"/>
              <a:t>SNS</a:t>
            </a:r>
            <a:r>
              <a:rPr lang="ja-JP" altLang="en-US" sz="2400" dirty="0"/>
              <a:t>サイト</a:t>
            </a:r>
            <a:endParaRPr lang="en-US" altLang="ja-JP" sz="2400" dirty="0">
              <a:hlinkClick r:id="rId2"/>
            </a:endParaRPr>
          </a:p>
          <a:p>
            <a:endParaRPr lang="en-US" altLang="ja-JP" sz="2400" dirty="0">
              <a:hlinkClick r:id="rId2"/>
            </a:endParaRPr>
          </a:p>
          <a:p>
            <a:r>
              <a:rPr lang="en-US" altLang="ja-JP" sz="2400" dirty="0">
                <a:hlinkClick r:id="rId2"/>
              </a:rPr>
              <a:t>https://www.facebook.com/</a:t>
            </a:r>
            <a:r>
              <a:rPr lang="ja-JP" altLang="en-US" sz="2400" dirty="0"/>
              <a:t>　　フェースブック</a:t>
            </a:r>
            <a:endParaRPr lang="en-US" altLang="ja-JP" sz="2400" dirty="0"/>
          </a:p>
          <a:p>
            <a:r>
              <a:rPr lang="ja-JP" altLang="en-US" sz="2400" dirty="0"/>
              <a:t>例　いね！かわぐち　</a:t>
            </a:r>
            <a:r>
              <a:rPr lang="en-US" altLang="ja-JP" sz="2400" dirty="0"/>
              <a:t>https://www.facebook.com/iinekawaguchi/</a:t>
            </a:r>
          </a:p>
          <a:p>
            <a:endParaRPr lang="en-US" altLang="ja-JP" sz="2400" dirty="0"/>
          </a:p>
          <a:p>
            <a:endParaRPr kumimoji="1" lang="en-US" altLang="ja-JP" sz="2400" dirty="0"/>
          </a:p>
          <a:p>
            <a:r>
              <a:rPr lang="en-US" altLang="ja-JP" sz="2400" dirty="0">
                <a:hlinkClick r:id="rId3"/>
              </a:rPr>
              <a:t>https://twitter.com/</a:t>
            </a:r>
            <a:r>
              <a:rPr lang="ja-JP" altLang="en-US" sz="2400" dirty="0"/>
              <a:t>　　ツイッタ</a:t>
            </a:r>
            <a:endParaRPr lang="en-US" altLang="ja-JP" sz="2400" dirty="0"/>
          </a:p>
          <a:p>
            <a:endParaRPr kumimoji="1" lang="en-US" altLang="ja-JP" sz="2400" dirty="0"/>
          </a:p>
          <a:p>
            <a:r>
              <a:rPr lang="en-US" altLang="ja-JP" sz="2400" dirty="0">
                <a:hlinkClick r:id="rId4"/>
              </a:rPr>
              <a:t>https://mixi.jp/</a:t>
            </a:r>
            <a:r>
              <a:rPr lang="ja-JP" altLang="en-US" sz="2400" dirty="0"/>
              <a:t>　ミキシー</a:t>
            </a:r>
            <a:endParaRPr lang="en-US" altLang="ja-JP" sz="2400" dirty="0"/>
          </a:p>
          <a:p>
            <a:endParaRPr kumimoji="1" lang="en-US" altLang="ja-JP" sz="2400" dirty="0"/>
          </a:p>
          <a:p>
            <a:r>
              <a:rPr lang="en-US" altLang="ja-JP" sz="2400" dirty="0">
                <a:hlinkClick r:id="rId5"/>
              </a:rPr>
              <a:t>https://www.linkedin.com/</a:t>
            </a:r>
            <a:r>
              <a:rPr lang="ja-JP" altLang="en-US" sz="2400" dirty="0"/>
              <a:t>　　リンクエンド</a:t>
            </a:r>
            <a:endParaRPr lang="en-US" altLang="ja-JP" sz="2400" dirty="0"/>
          </a:p>
          <a:p>
            <a:endParaRPr kumimoji="1" lang="en-US" altLang="ja-JP" sz="2400" dirty="0"/>
          </a:p>
          <a:p>
            <a:r>
              <a:rPr lang="en-US" altLang="ja-JP" sz="2400" dirty="0">
                <a:hlinkClick r:id="rId6"/>
              </a:rPr>
              <a:t>https://www.instagram.com/</a:t>
            </a:r>
            <a:r>
              <a:rPr lang="ja-JP" altLang="en-US" sz="2400" dirty="0"/>
              <a:t>　　インステグラム</a:t>
            </a:r>
            <a:endParaRPr lang="en-US" altLang="ja-JP" sz="2400" dirty="0"/>
          </a:p>
          <a:p>
            <a:endParaRPr lang="en-US" altLang="ja-JP" sz="2400" dirty="0"/>
          </a:p>
          <a:p>
            <a:r>
              <a:rPr lang="en-US" altLang="ja-JP" sz="2400" dirty="0">
                <a:hlinkClick r:id="rId7"/>
              </a:rPr>
              <a:t>https://plus.google.com/</a:t>
            </a:r>
            <a:r>
              <a:rPr lang="ja-JP" altLang="en-US" sz="2400" dirty="0"/>
              <a:t>　　プラスグーグル</a:t>
            </a:r>
            <a:endParaRPr kumimoji="1" lang="ja-JP" altLang="en-US" dirty="0"/>
          </a:p>
        </p:txBody>
      </p:sp>
    </p:spTree>
    <p:extLst>
      <p:ext uri="{BB962C8B-B14F-4D97-AF65-F5344CB8AC3E}">
        <p14:creationId xmlns:p14="http://schemas.microsoft.com/office/powerpoint/2010/main" val="3810415397"/>
      </p:ext>
    </p:extLst>
  </p:cSld>
  <p:clrMapOvr>
    <a:masterClrMapping/>
  </p:clrMapOvr>
  <mc:AlternateContent xmlns:mc="http://schemas.openxmlformats.org/markup-compatibility/2006" xmlns:p14="http://schemas.microsoft.com/office/powerpoint/2010/main">
    <mc:Choice Requires="p14">
      <p:transition spd="slow" p14:dur="2000" advTm="10817"/>
    </mc:Choice>
    <mc:Fallback xmlns="">
      <p:transition spd="slow" advTm="10817"/>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2026024" y="1721224"/>
            <a:ext cx="9323294" cy="769441"/>
          </a:xfrm>
          <a:prstGeom prst="rect">
            <a:avLst/>
          </a:prstGeom>
          <a:noFill/>
        </p:spPr>
        <p:txBody>
          <a:bodyPr wrap="square" rtlCol="0">
            <a:spAutoFit/>
          </a:bodyPr>
          <a:lstStyle/>
          <a:p>
            <a:r>
              <a:rPr kumimoji="1" lang="ja-JP" altLang="en-US" sz="4400" dirty="0"/>
              <a:t>参考</a:t>
            </a:r>
          </a:p>
        </p:txBody>
      </p:sp>
    </p:spTree>
    <p:extLst>
      <p:ext uri="{BB962C8B-B14F-4D97-AF65-F5344CB8AC3E}">
        <p14:creationId xmlns:p14="http://schemas.microsoft.com/office/powerpoint/2010/main" val="3805507627"/>
      </p:ext>
    </p:extLst>
  </p:cSld>
  <p:clrMapOvr>
    <a:masterClrMapping/>
  </p:clrMapOvr>
  <mc:AlternateContent xmlns:mc="http://schemas.openxmlformats.org/markup-compatibility/2006" xmlns:p14="http://schemas.microsoft.com/office/powerpoint/2010/main">
    <mc:Choice Requires="p14">
      <p:transition spd="slow" p14:dur="2000" advTm="3834"/>
    </mc:Choice>
    <mc:Fallback xmlns="">
      <p:transition spd="slow" advTm="3834"/>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テキスト ボックス 30"/>
          <p:cNvSpPr txBox="1"/>
          <p:nvPr/>
        </p:nvSpPr>
        <p:spPr>
          <a:xfrm>
            <a:off x="591671" y="412376"/>
            <a:ext cx="11367247" cy="5632311"/>
          </a:xfrm>
          <a:prstGeom prst="rect">
            <a:avLst/>
          </a:prstGeom>
          <a:noFill/>
        </p:spPr>
        <p:txBody>
          <a:bodyPr wrap="square" rtlCol="0">
            <a:spAutoFit/>
          </a:bodyPr>
          <a:lstStyle/>
          <a:p>
            <a:r>
              <a:rPr lang="ja-JP" altLang="en-US" dirty="0"/>
              <a:t>概要：</a:t>
            </a:r>
            <a:br>
              <a:rPr lang="ja-JP" altLang="en-US" dirty="0"/>
            </a:br>
            <a:r>
              <a:rPr lang="en-US" altLang="ja-JP" dirty="0"/>
              <a:t>Japan Connected-free Wi-Fi</a:t>
            </a:r>
            <a:r>
              <a:rPr lang="ja-JP" altLang="en-US" dirty="0"/>
              <a:t>　（</a:t>
            </a:r>
            <a:r>
              <a:rPr lang="en-US" altLang="ja-JP" dirty="0"/>
              <a:t>NTT BP</a:t>
            </a:r>
            <a:r>
              <a:rPr lang="ja-JP" altLang="en-US" dirty="0"/>
              <a:t>）</a:t>
            </a:r>
            <a:endParaRPr lang="en-US" altLang="ja-JP" dirty="0"/>
          </a:p>
          <a:p>
            <a:r>
              <a:rPr lang="nl-NL" altLang="ja-JP" dirty="0"/>
              <a:t>Google Play</a:t>
            </a:r>
            <a:r>
              <a:rPr lang="ja-JP" altLang="nl-NL" dirty="0"/>
              <a:t>よりダウンロードいただけます。</a:t>
            </a:r>
            <a:br>
              <a:rPr lang="ja-JP" altLang="nl-NL" dirty="0"/>
            </a:br>
            <a:r>
              <a:rPr lang="ja-JP" altLang="nl-NL" dirty="0"/>
              <a:t>　</a:t>
            </a:r>
            <a:r>
              <a:rPr lang="nl-NL" altLang="ja-JP" dirty="0">
                <a:hlinkClick r:id="rId2"/>
              </a:rPr>
              <a:t>https://play.google.com/store/apps/details?id=com.nttbp.jfw</a:t>
            </a:r>
            <a:endParaRPr lang="en-US" altLang="ja-JP" dirty="0"/>
          </a:p>
          <a:p>
            <a:endParaRPr lang="en-US" altLang="ja-JP" dirty="0"/>
          </a:p>
          <a:p>
            <a:r>
              <a:rPr lang="en-US" altLang="ja-JP" dirty="0"/>
              <a:t>NTT BP</a:t>
            </a:r>
            <a:r>
              <a:rPr lang="ja-JP" altLang="en-US" dirty="0"/>
              <a:t>が手がける無料</a:t>
            </a:r>
            <a:r>
              <a:rPr lang="en-US" altLang="ja-JP" dirty="0" err="1"/>
              <a:t>WiFi</a:t>
            </a:r>
            <a:r>
              <a:rPr lang="ja-JP" altLang="en-US" dirty="0"/>
              <a:t>接続サービス。専用アプリ上でログインしておくだけで、日本全国の提携している無料</a:t>
            </a:r>
            <a:r>
              <a:rPr lang="en-US" altLang="ja-JP" dirty="0" err="1"/>
              <a:t>WiFi</a:t>
            </a:r>
            <a:r>
              <a:rPr lang="ja-JP" altLang="en-US" dirty="0"/>
              <a:t>スポットに、個別にログインし直さずに接続できるようになります。</a:t>
            </a:r>
            <a:br>
              <a:rPr lang="ja-JP" altLang="en-US" dirty="0"/>
            </a:br>
            <a:br>
              <a:rPr lang="ja-JP" altLang="en-US" dirty="0"/>
            </a:br>
            <a:r>
              <a:rPr lang="ja-JP" altLang="en-US" dirty="0"/>
              <a:t>利用までの手順</a:t>
            </a:r>
            <a:br>
              <a:rPr lang="ja-JP" altLang="en-US" dirty="0"/>
            </a:br>
            <a:r>
              <a:rPr lang="en-US" altLang="ja-JP" dirty="0"/>
              <a:t>1. </a:t>
            </a:r>
            <a:r>
              <a:rPr lang="ja-JP" altLang="en-US" dirty="0"/>
              <a:t>専用アプリダウンロード（</a:t>
            </a:r>
            <a:r>
              <a:rPr lang="en-US" altLang="ja-JP" dirty="0"/>
              <a:t>iOS</a:t>
            </a:r>
            <a:r>
              <a:rPr lang="ja-JP" altLang="en-US" dirty="0" err="1"/>
              <a:t>、</a:t>
            </a:r>
            <a:r>
              <a:rPr lang="en-US" altLang="ja-JP" dirty="0"/>
              <a:t>Android</a:t>
            </a:r>
            <a:r>
              <a:rPr lang="ja-JP" altLang="en-US" dirty="0"/>
              <a:t>）</a:t>
            </a:r>
            <a:br>
              <a:rPr lang="ja-JP" altLang="en-US" dirty="0"/>
            </a:br>
            <a:r>
              <a:rPr lang="en-US" altLang="ja-JP" dirty="0"/>
              <a:t>2. </a:t>
            </a:r>
            <a:r>
              <a:rPr lang="ja-JP" altLang="en-US" dirty="0"/>
              <a:t>会員登録（メール登録）からのログイン、もしくは</a:t>
            </a:r>
            <a:r>
              <a:rPr lang="en-US" altLang="ja-JP" dirty="0" err="1"/>
              <a:t>facebook</a:t>
            </a:r>
            <a:r>
              <a:rPr lang="ja-JP" altLang="en-US" dirty="0"/>
              <a:t>アカウントでのログインが必要</a:t>
            </a:r>
            <a:br>
              <a:rPr lang="ja-JP" altLang="en-US" dirty="0"/>
            </a:br>
            <a:r>
              <a:rPr lang="en-US" altLang="ja-JP" dirty="0"/>
              <a:t>3. </a:t>
            </a:r>
            <a:r>
              <a:rPr lang="ja-JP" altLang="en-US" dirty="0"/>
              <a:t>ログインした状態であれば、提携先</a:t>
            </a:r>
            <a:r>
              <a:rPr lang="en-US" altLang="ja-JP" dirty="0" err="1"/>
              <a:t>WiFi</a:t>
            </a:r>
            <a:r>
              <a:rPr lang="ja-JP" altLang="en-US" dirty="0"/>
              <a:t>スポットにて「接続」ボタンを押すだけで逐次接続可能に</a:t>
            </a:r>
            <a:endParaRPr lang="en-US" altLang="ja-JP" dirty="0"/>
          </a:p>
          <a:p>
            <a:endParaRPr kumimoji="1" lang="en-US" altLang="ja-JP" dirty="0"/>
          </a:p>
          <a:p>
            <a:r>
              <a:rPr lang="en-US" altLang="ja-JP" dirty="0"/>
              <a:t>URL:</a:t>
            </a:r>
            <a:br>
              <a:rPr lang="en-US" altLang="ja-JP" dirty="0"/>
            </a:br>
            <a:r>
              <a:rPr lang="en-US" altLang="ja-JP" dirty="0">
                <a:hlinkClick r:id="rId3"/>
              </a:rPr>
              <a:t>https://freespot.com/</a:t>
            </a:r>
            <a:br>
              <a:rPr lang="ja-JP" altLang="en-US" dirty="0"/>
            </a:br>
            <a:br>
              <a:rPr lang="ja-JP" altLang="en-US" dirty="0"/>
            </a:br>
            <a:r>
              <a:rPr lang="ja-JP" altLang="en-US" dirty="0"/>
              <a:t>利用までの手順</a:t>
            </a:r>
            <a:br>
              <a:rPr lang="ja-JP" altLang="en-US" dirty="0"/>
            </a:br>
            <a:r>
              <a:rPr lang="en-US" altLang="ja-JP" dirty="0"/>
              <a:t>1. FREESPOT</a:t>
            </a:r>
            <a:r>
              <a:rPr lang="ja-JP" altLang="en-US" dirty="0"/>
              <a:t>（</a:t>
            </a:r>
            <a:r>
              <a:rPr lang="en-US" altLang="ja-JP" dirty="0" err="1"/>
              <a:t>WiFi</a:t>
            </a:r>
            <a:r>
              <a:rPr lang="ja-JP" altLang="en-US" dirty="0"/>
              <a:t>）に接続</a:t>
            </a:r>
            <a:br>
              <a:rPr lang="ja-JP" altLang="en-US" dirty="0"/>
            </a:br>
            <a:r>
              <a:rPr lang="en-US" altLang="ja-JP" dirty="0"/>
              <a:t>2. </a:t>
            </a:r>
            <a:r>
              <a:rPr lang="ja-JP" altLang="en-US" dirty="0"/>
              <a:t>ブラウザ上でメール認証→メールを通じて接続パスワード入手</a:t>
            </a:r>
            <a:br>
              <a:rPr lang="ja-JP" altLang="en-US" dirty="0"/>
            </a:br>
            <a:r>
              <a:rPr lang="en-US" altLang="ja-JP" dirty="0"/>
              <a:t>3. </a:t>
            </a:r>
            <a:r>
              <a:rPr lang="ja-JP" altLang="en-US" dirty="0"/>
              <a:t>メールに記載されたパスワードを使ってネット接続が可能（事前にパスワードだけを発行しておくことも可能）</a:t>
            </a:r>
            <a:endParaRPr kumimoji="1" lang="ja-JP" altLang="en-US" dirty="0"/>
          </a:p>
        </p:txBody>
      </p:sp>
    </p:spTree>
    <p:extLst>
      <p:ext uri="{BB962C8B-B14F-4D97-AF65-F5344CB8AC3E}">
        <p14:creationId xmlns:p14="http://schemas.microsoft.com/office/powerpoint/2010/main" val="2612710592"/>
      </p:ext>
    </p:extLst>
  </p:cSld>
  <p:clrMapOvr>
    <a:masterClrMapping/>
  </p:clrMapOvr>
  <mc:AlternateContent xmlns:mc="http://schemas.openxmlformats.org/markup-compatibility/2006" xmlns:p14="http://schemas.microsoft.com/office/powerpoint/2010/main">
    <mc:Choice Requires="p14">
      <p:transition spd="slow" p14:dur="2000" advTm="9609"/>
    </mc:Choice>
    <mc:Fallback xmlns="">
      <p:transition spd="slow" advTm="9609"/>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842682" y="448235"/>
            <a:ext cx="10775577" cy="5632311"/>
          </a:xfrm>
          <a:prstGeom prst="rect">
            <a:avLst/>
          </a:prstGeom>
          <a:noFill/>
        </p:spPr>
        <p:txBody>
          <a:bodyPr wrap="square" rtlCol="0">
            <a:spAutoFit/>
          </a:bodyPr>
          <a:lstStyle/>
          <a:p>
            <a:r>
              <a:rPr lang="ja-JP" altLang="en-US" dirty="0"/>
              <a:t>セブンイレブン、イトーヨーカドー等で利用できる、無料の</a:t>
            </a:r>
            <a:r>
              <a:rPr lang="en-US" altLang="ja-JP" dirty="0" err="1"/>
              <a:t>WiFi</a:t>
            </a:r>
            <a:r>
              <a:rPr lang="ja-JP" altLang="en-US" dirty="0"/>
              <a:t>スポットです。</a:t>
            </a:r>
            <a:br>
              <a:rPr lang="ja-JP" altLang="en-US" dirty="0"/>
            </a:br>
            <a:endParaRPr lang="en-US" altLang="ja-JP" dirty="0">
              <a:hlinkClick r:id="rId2"/>
            </a:endParaRPr>
          </a:p>
          <a:p>
            <a:r>
              <a:rPr lang="en-US" altLang="ja-JP" dirty="0">
                <a:hlinkClick r:id="rId2"/>
              </a:rPr>
              <a:t>bizmakoto.jp</a:t>
            </a:r>
            <a:endParaRPr lang="ja-JP" altLang="en-US" dirty="0"/>
          </a:p>
          <a:p>
            <a:r>
              <a:rPr lang="ja-JP" altLang="en-US" dirty="0">
                <a:hlinkClick r:id="rId3"/>
              </a:rPr>
              <a:t>セブンイレブン／</a:t>
            </a:r>
            <a:r>
              <a:rPr lang="en-US" altLang="ja-JP" dirty="0">
                <a:hlinkClick r:id="rId3"/>
              </a:rPr>
              <a:t>SSID</a:t>
            </a:r>
            <a:r>
              <a:rPr lang="ja-JP" altLang="en-US" dirty="0">
                <a:hlinkClick r:id="rId3"/>
              </a:rPr>
              <a:t>：</a:t>
            </a:r>
            <a:r>
              <a:rPr lang="en-US" altLang="ja-JP" dirty="0">
                <a:hlinkClick r:id="rId3"/>
              </a:rPr>
              <a:t>7SPOT </a:t>
            </a:r>
            <a:endParaRPr lang="ja-JP" altLang="en-US" dirty="0"/>
          </a:p>
          <a:p>
            <a:r>
              <a:rPr lang="en-US" altLang="ja-JP" dirty="0"/>
              <a:t>URL:</a:t>
            </a:r>
            <a:br>
              <a:rPr lang="en-US" altLang="ja-JP" dirty="0"/>
            </a:br>
            <a:r>
              <a:rPr lang="en-US" altLang="ja-JP" dirty="0">
                <a:hlinkClick r:id="rId4"/>
              </a:rPr>
              <a:t>http://webapp.7spot.jp/about.htmltmst=1344922384</a:t>
            </a:r>
            <a:br>
              <a:rPr lang="ja-JP" altLang="en-US" dirty="0"/>
            </a:br>
            <a:r>
              <a:rPr lang="ja-JP" altLang="en-US" dirty="0"/>
              <a:t>利用までの手順</a:t>
            </a:r>
            <a:br>
              <a:rPr lang="ja-JP" altLang="en-US" dirty="0"/>
            </a:br>
            <a:r>
              <a:rPr lang="en-US" altLang="ja-JP" dirty="0"/>
              <a:t>1. 7Spot</a:t>
            </a:r>
            <a:r>
              <a:rPr lang="ja-JP" altLang="en-US" dirty="0"/>
              <a:t>（</a:t>
            </a:r>
            <a:r>
              <a:rPr lang="en-US" altLang="ja-JP" dirty="0" err="1"/>
              <a:t>WiFi</a:t>
            </a:r>
            <a:r>
              <a:rPr lang="ja-JP" altLang="en-US" dirty="0"/>
              <a:t>）に接続</a:t>
            </a:r>
            <a:br>
              <a:rPr lang="ja-JP" altLang="en-US" dirty="0"/>
            </a:br>
            <a:r>
              <a:rPr lang="en-US" altLang="ja-JP" dirty="0"/>
              <a:t>2. </a:t>
            </a:r>
            <a:r>
              <a:rPr lang="ja-JP" altLang="en-US" dirty="0"/>
              <a:t>ブラウザから会員登録（メール→ログイン）、もしくはセブンネット</a:t>
            </a:r>
            <a:r>
              <a:rPr lang="en-US" altLang="ja-JP" dirty="0"/>
              <a:t>ID</a:t>
            </a:r>
            <a:r>
              <a:rPr lang="ja-JP" altLang="en-US" dirty="0" err="1"/>
              <a:t>での</a:t>
            </a:r>
            <a:r>
              <a:rPr lang="ja-JP" altLang="en-US" dirty="0"/>
              <a:t>ログインが必要</a:t>
            </a:r>
            <a:br>
              <a:rPr lang="ja-JP" altLang="en-US" dirty="0"/>
            </a:br>
            <a:r>
              <a:rPr lang="en-US" altLang="ja-JP" dirty="0"/>
              <a:t>3. 1</a:t>
            </a:r>
            <a:r>
              <a:rPr lang="ja-JP" altLang="en-US" dirty="0"/>
              <a:t>日</a:t>
            </a:r>
            <a:r>
              <a:rPr lang="en-US" altLang="ja-JP" dirty="0"/>
              <a:t>3</a:t>
            </a:r>
            <a:r>
              <a:rPr lang="ja-JP" altLang="en-US" dirty="0"/>
              <a:t>回まで、</a:t>
            </a:r>
            <a:r>
              <a:rPr lang="en-US" altLang="ja-JP" dirty="0"/>
              <a:t>1</a:t>
            </a:r>
            <a:r>
              <a:rPr lang="ja-JP" altLang="en-US" dirty="0"/>
              <a:t>回につき</a:t>
            </a:r>
            <a:r>
              <a:rPr lang="en-US" altLang="ja-JP" dirty="0"/>
              <a:t>60</a:t>
            </a:r>
            <a:r>
              <a:rPr lang="ja-JP" altLang="en-US" dirty="0"/>
              <a:t>分までネット接続が可能</a:t>
            </a:r>
            <a:endParaRPr lang="en-US" altLang="ja-JP" dirty="0"/>
          </a:p>
          <a:p>
            <a:endParaRPr lang="en-US" altLang="ja-JP" dirty="0"/>
          </a:p>
          <a:p>
            <a:r>
              <a:rPr lang="ja-JP" altLang="en-US" dirty="0">
                <a:hlinkClick r:id="rId5"/>
              </a:rPr>
              <a:t>ローソン／</a:t>
            </a:r>
            <a:r>
              <a:rPr lang="en-US" altLang="ja-JP" dirty="0">
                <a:hlinkClick r:id="rId5"/>
              </a:rPr>
              <a:t>SSID</a:t>
            </a:r>
            <a:r>
              <a:rPr lang="ja-JP" altLang="en-US" dirty="0">
                <a:hlinkClick r:id="rId5"/>
              </a:rPr>
              <a:t>：</a:t>
            </a:r>
            <a:r>
              <a:rPr lang="en-US" altLang="ja-JP" dirty="0" err="1">
                <a:hlinkClick r:id="rId5"/>
              </a:rPr>
              <a:t>LAWSON_Wi</a:t>
            </a:r>
            <a:r>
              <a:rPr lang="en-US" altLang="ja-JP" dirty="0">
                <a:hlinkClick r:id="rId5"/>
              </a:rPr>
              <a:t>-Fi </a:t>
            </a:r>
            <a:endParaRPr lang="ja-JP" altLang="en-US" dirty="0"/>
          </a:p>
          <a:p>
            <a:r>
              <a:rPr lang="en-US" altLang="ja-JP" dirty="0"/>
              <a:t>URL:</a:t>
            </a:r>
            <a:br>
              <a:rPr lang="en-US" altLang="ja-JP" dirty="0"/>
            </a:br>
            <a:r>
              <a:rPr lang="en-US" altLang="ja-JP" dirty="0">
                <a:hlinkClick r:id="rId6"/>
              </a:rPr>
              <a:t>http://www.lawson.co.jp/service/others/wifi/index.html</a:t>
            </a:r>
            <a:br>
              <a:rPr lang="ja-JP" altLang="en-US" dirty="0"/>
            </a:br>
            <a:r>
              <a:rPr lang="ja-JP" altLang="en-US" dirty="0"/>
              <a:t>利用までの手順</a:t>
            </a:r>
            <a:br>
              <a:rPr lang="ja-JP" altLang="en-US" dirty="0"/>
            </a:br>
            <a:r>
              <a:rPr lang="en-US" altLang="ja-JP" dirty="0"/>
              <a:t>1. </a:t>
            </a:r>
            <a:r>
              <a:rPr lang="ja-JP" altLang="en-US" dirty="0"/>
              <a:t>専用アプリダウンロード（</a:t>
            </a:r>
            <a:r>
              <a:rPr lang="en-US" altLang="ja-JP" dirty="0"/>
              <a:t>iOS</a:t>
            </a:r>
            <a:r>
              <a:rPr lang="ja-JP" altLang="en-US" dirty="0" err="1"/>
              <a:t>、</a:t>
            </a:r>
            <a:r>
              <a:rPr lang="en-US" altLang="ja-JP" dirty="0"/>
              <a:t>Android</a:t>
            </a:r>
            <a:r>
              <a:rPr lang="ja-JP" altLang="en-US" dirty="0"/>
              <a:t>）</a:t>
            </a:r>
            <a:br>
              <a:rPr lang="ja-JP" altLang="en-US" dirty="0"/>
            </a:br>
            <a:r>
              <a:rPr lang="en-US" altLang="ja-JP" dirty="0"/>
              <a:t>2. Ponta</a:t>
            </a:r>
            <a:r>
              <a:rPr lang="ja-JP" altLang="en-US" dirty="0"/>
              <a:t>アカウントでログインが必要</a:t>
            </a:r>
            <a:br>
              <a:rPr lang="ja-JP" altLang="en-US" dirty="0"/>
            </a:br>
            <a:r>
              <a:rPr lang="en-US" altLang="ja-JP" dirty="0"/>
              <a:t>3. </a:t>
            </a:r>
            <a:r>
              <a:rPr lang="ja-JP" altLang="en-US" dirty="0"/>
              <a:t>ネット接続完了（回数制限等なし）</a:t>
            </a:r>
          </a:p>
          <a:p>
            <a:endParaRPr lang="ja-JP" altLang="en-US" dirty="0"/>
          </a:p>
          <a:p>
            <a:endParaRPr kumimoji="1" lang="ja-JP" altLang="en-US" dirty="0"/>
          </a:p>
        </p:txBody>
      </p:sp>
    </p:spTree>
    <p:extLst>
      <p:ext uri="{BB962C8B-B14F-4D97-AF65-F5344CB8AC3E}">
        <p14:creationId xmlns:p14="http://schemas.microsoft.com/office/powerpoint/2010/main" val="1743712912"/>
      </p:ext>
    </p:extLst>
  </p:cSld>
  <p:clrMapOvr>
    <a:masterClrMapping/>
  </p:clrMapOvr>
  <mc:AlternateContent xmlns:mc="http://schemas.openxmlformats.org/markup-compatibility/2006" xmlns:p14="http://schemas.microsoft.com/office/powerpoint/2010/main">
    <mc:Choice Requires="p14">
      <p:transition spd="slow" p14:dur="2000" advTm="8175"/>
    </mc:Choice>
    <mc:Fallback xmlns="">
      <p:transition spd="slow" advTm="8175"/>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627529" y="519953"/>
            <a:ext cx="11044518" cy="5632311"/>
          </a:xfrm>
          <a:prstGeom prst="rect">
            <a:avLst/>
          </a:prstGeom>
          <a:noFill/>
        </p:spPr>
        <p:txBody>
          <a:bodyPr wrap="square" rtlCol="0">
            <a:spAutoFit/>
          </a:bodyPr>
          <a:lstStyle/>
          <a:p>
            <a:r>
              <a:rPr lang="ja-JP" altLang="en-US" dirty="0">
                <a:hlinkClick r:id="rId2"/>
              </a:rPr>
              <a:t>ファミリーマート／</a:t>
            </a:r>
            <a:r>
              <a:rPr lang="en-US" altLang="ja-JP" dirty="0">
                <a:hlinkClick r:id="rId2"/>
              </a:rPr>
              <a:t>SSID</a:t>
            </a:r>
            <a:r>
              <a:rPr lang="ja-JP" altLang="en-US" dirty="0">
                <a:hlinkClick r:id="rId2"/>
              </a:rPr>
              <a:t>：</a:t>
            </a:r>
            <a:r>
              <a:rPr lang="en-US" altLang="ja-JP" dirty="0" err="1">
                <a:hlinkClick r:id="rId2"/>
              </a:rPr>
              <a:t>Famima_Wi</a:t>
            </a:r>
            <a:r>
              <a:rPr lang="en-US" altLang="ja-JP" dirty="0">
                <a:hlinkClick r:id="rId2"/>
              </a:rPr>
              <a:t>-Fi </a:t>
            </a:r>
            <a:endParaRPr lang="ja-JP" altLang="en-US" dirty="0"/>
          </a:p>
          <a:p>
            <a:r>
              <a:rPr lang="en-US" altLang="ja-JP" dirty="0"/>
              <a:t>URL:</a:t>
            </a:r>
            <a:br>
              <a:rPr lang="en-US" altLang="ja-JP" dirty="0"/>
            </a:br>
            <a:r>
              <a:rPr lang="en-US" altLang="ja-JP" dirty="0">
                <a:hlinkClick r:id="rId3"/>
              </a:rPr>
              <a:t>http://www.family.co.jp/services/famimawi-fi/index.html?feat=4</a:t>
            </a:r>
            <a:br>
              <a:rPr lang="ja-JP" altLang="en-US" dirty="0"/>
            </a:br>
            <a:br>
              <a:rPr lang="ja-JP" altLang="en-US" dirty="0"/>
            </a:br>
            <a:r>
              <a:rPr lang="ja-JP" altLang="en-US" dirty="0"/>
              <a:t>利用までの手順</a:t>
            </a:r>
            <a:br>
              <a:rPr lang="ja-JP" altLang="en-US" dirty="0"/>
            </a:br>
            <a:r>
              <a:rPr lang="en-US" altLang="ja-JP" dirty="0"/>
              <a:t>1. </a:t>
            </a:r>
            <a:r>
              <a:rPr lang="ja-JP" altLang="en-US" dirty="0"/>
              <a:t>ファミマ</a:t>
            </a:r>
            <a:r>
              <a:rPr lang="en-US" altLang="ja-JP" dirty="0" err="1"/>
              <a:t>WiFi</a:t>
            </a:r>
            <a:r>
              <a:rPr lang="ja-JP" altLang="en-US" dirty="0"/>
              <a:t>に接続</a:t>
            </a:r>
            <a:br>
              <a:rPr lang="ja-JP" altLang="en-US" dirty="0"/>
            </a:br>
            <a:r>
              <a:rPr lang="en-US" altLang="ja-JP" dirty="0"/>
              <a:t>2. </a:t>
            </a:r>
            <a:r>
              <a:rPr lang="ja-JP" altLang="en-US" dirty="0"/>
              <a:t>ブラウザ上で会員登録（メール→ログイン）が必要</a:t>
            </a:r>
            <a:br>
              <a:rPr lang="ja-JP" altLang="en-US" dirty="0"/>
            </a:br>
            <a:r>
              <a:rPr lang="en-US" altLang="ja-JP" dirty="0"/>
              <a:t>3. 1</a:t>
            </a:r>
            <a:r>
              <a:rPr lang="ja-JP" altLang="en-US" dirty="0"/>
              <a:t>日</a:t>
            </a:r>
            <a:r>
              <a:rPr lang="en-US" altLang="ja-JP" dirty="0"/>
              <a:t>3</a:t>
            </a:r>
            <a:r>
              <a:rPr lang="ja-JP" altLang="en-US" dirty="0"/>
              <a:t>回まで、</a:t>
            </a:r>
            <a:r>
              <a:rPr lang="en-US" altLang="ja-JP" dirty="0"/>
              <a:t>1</a:t>
            </a:r>
            <a:r>
              <a:rPr lang="ja-JP" altLang="en-US" dirty="0"/>
              <a:t>回につき</a:t>
            </a:r>
            <a:r>
              <a:rPr lang="en-US" altLang="ja-JP" dirty="0"/>
              <a:t>20</a:t>
            </a:r>
            <a:r>
              <a:rPr lang="ja-JP" altLang="en-US" dirty="0"/>
              <a:t>分までネット接続が可能に</a:t>
            </a:r>
          </a:p>
          <a:p>
            <a:endParaRPr kumimoji="1" lang="en-US" altLang="ja-JP" dirty="0"/>
          </a:p>
          <a:p>
            <a:r>
              <a:rPr lang="ja-JP" altLang="en-US" dirty="0">
                <a:hlinkClick r:id="rId4"/>
              </a:rPr>
              <a:t>スターバックス／</a:t>
            </a:r>
            <a:r>
              <a:rPr lang="en-US" altLang="ja-JP" dirty="0">
                <a:hlinkClick r:id="rId4"/>
              </a:rPr>
              <a:t>SSID</a:t>
            </a:r>
            <a:r>
              <a:rPr lang="ja-JP" altLang="en-US" dirty="0">
                <a:hlinkClick r:id="rId4"/>
              </a:rPr>
              <a:t>：</a:t>
            </a:r>
            <a:r>
              <a:rPr lang="en-US" altLang="ja-JP" dirty="0">
                <a:hlinkClick r:id="rId4"/>
              </a:rPr>
              <a:t>at_STARBUCKS_Wi2 </a:t>
            </a:r>
            <a:endParaRPr lang="ja-JP" altLang="en-US" dirty="0"/>
          </a:p>
          <a:p>
            <a:r>
              <a:rPr lang="en-US" altLang="ja-JP" dirty="0"/>
              <a:t>URL:</a:t>
            </a:r>
            <a:br>
              <a:rPr lang="en-US" altLang="ja-JP" dirty="0"/>
            </a:br>
            <a:r>
              <a:rPr lang="en-US" altLang="ja-JP" dirty="0">
                <a:hlinkClick r:id="rId5"/>
              </a:rPr>
              <a:t>http://starbucks.wi2.co.jp/pc/index_jp.html</a:t>
            </a:r>
            <a:br>
              <a:rPr lang="ja-JP" altLang="en-US" dirty="0"/>
            </a:br>
            <a:br>
              <a:rPr lang="ja-JP" altLang="en-US" dirty="0"/>
            </a:br>
            <a:r>
              <a:rPr lang="ja-JP" altLang="en-US" dirty="0"/>
              <a:t>利用までの手順：</a:t>
            </a:r>
            <a:br>
              <a:rPr lang="ja-JP" altLang="en-US" dirty="0"/>
            </a:br>
            <a:r>
              <a:rPr lang="en-US" altLang="ja-JP" dirty="0"/>
              <a:t>1.</a:t>
            </a:r>
            <a:r>
              <a:rPr lang="ja-JP" altLang="en-US" dirty="0"/>
              <a:t>スターバックス</a:t>
            </a:r>
            <a:r>
              <a:rPr lang="en-US" altLang="ja-JP" dirty="0" err="1"/>
              <a:t>WiFi</a:t>
            </a:r>
            <a:r>
              <a:rPr lang="ja-JP" altLang="en-US" dirty="0"/>
              <a:t>に接続</a:t>
            </a:r>
            <a:br>
              <a:rPr lang="ja-JP" altLang="en-US" dirty="0"/>
            </a:br>
            <a:r>
              <a:rPr lang="en-US" altLang="ja-JP" dirty="0"/>
              <a:t>2. </a:t>
            </a:r>
            <a:r>
              <a:rPr lang="ja-JP" altLang="en-US" dirty="0"/>
              <a:t>メール登録→ログイン、もしくは</a:t>
            </a:r>
            <a:r>
              <a:rPr lang="en-US" altLang="ja-JP" dirty="0"/>
              <a:t>SNS</a:t>
            </a:r>
            <a:r>
              <a:rPr lang="ja-JP" altLang="en-US" dirty="0"/>
              <a:t>アカウントでのログインが必要</a:t>
            </a:r>
            <a:br>
              <a:rPr lang="ja-JP" altLang="en-US" dirty="0"/>
            </a:br>
            <a:r>
              <a:rPr lang="ja-JP" altLang="en-US" dirty="0"/>
              <a:t>　（ログイン可能な</a:t>
            </a:r>
            <a:r>
              <a:rPr lang="en-US" altLang="ja-JP" dirty="0"/>
              <a:t>SNS</a:t>
            </a:r>
            <a:r>
              <a:rPr lang="ja-JP" altLang="en-US" dirty="0"/>
              <a:t>アカウントは</a:t>
            </a:r>
            <a:r>
              <a:rPr lang="en-US" altLang="ja-JP" dirty="0"/>
              <a:t>twitter</a:t>
            </a:r>
            <a:r>
              <a:rPr lang="ja-JP" altLang="en-US" dirty="0" err="1"/>
              <a:t>、</a:t>
            </a:r>
            <a:r>
              <a:rPr lang="en-US" altLang="ja-JP" dirty="0" err="1"/>
              <a:t>facebook</a:t>
            </a:r>
            <a:r>
              <a:rPr lang="ja-JP" altLang="en-US" dirty="0" err="1"/>
              <a:t>、</a:t>
            </a:r>
            <a:r>
              <a:rPr lang="en-US" altLang="ja-JP" dirty="0"/>
              <a:t>Google</a:t>
            </a:r>
            <a:r>
              <a:rPr lang="ja-JP" altLang="en-US" dirty="0" err="1"/>
              <a:t>、</a:t>
            </a:r>
            <a:r>
              <a:rPr lang="en-US" altLang="ja-JP" dirty="0"/>
              <a:t>Yahoo!</a:t>
            </a:r>
            <a:r>
              <a:rPr lang="ja-JP" altLang="en-US" dirty="0"/>
              <a:t>の</a:t>
            </a:r>
            <a:r>
              <a:rPr lang="en-US" altLang="ja-JP" dirty="0"/>
              <a:t>4</a:t>
            </a:r>
            <a:r>
              <a:rPr lang="ja-JP" altLang="en-US" dirty="0"/>
              <a:t>種類）</a:t>
            </a:r>
            <a:br>
              <a:rPr lang="ja-JP" altLang="en-US" dirty="0"/>
            </a:br>
            <a:r>
              <a:rPr lang="en-US" altLang="ja-JP" dirty="0"/>
              <a:t>3. </a:t>
            </a:r>
            <a:r>
              <a:rPr lang="ja-JP" altLang="en-US" dirty="0"/>
              <a:t>ネット接続完了</a:t>
            </a:r>
            <a:br>
              <a:rPr lang="ja-JP" altLang="en-US" dirty="0"/>
            </a:br>
            <a:r>
              <a:rPr lang="ja-JP" altLang="en-US" dirty="0"/>
              <a:t>　（</a:t>
            </a:r>
            <a:r>
              <a:rPr lang="en-US" altLang="ja-JP" dirty="0"/>
              <a:t>SNS</a:t>
            </a:r>
            <a:r>
              <a:rPr lang="ja-JP" altLang="en-US" dirty="0"/>
              <a:t>アカウントでのログインの場合は</a:t>
            </a:r>
            <a:r>
              <a:rPr lang="en-US" altLang="ja-JP" dirty="0"/>
              <a:t>1</a:t>
            </a:r>
            <a:r>
              <a:rPr lang="ja-JP" altLang="en-US" dirty="0"/>
              <a:t>回</a:t>
            </a:r>
            <a:r>
              <a:rPr lang="en-US" altLang="ja-JP" dirty="0"/>
              <a:t>60</a:t>
            </a:r>
            <a:r>
              <a:rPr lang="ja-JP" altLang="en-US" dirty="0"/>
              <a:t>分まで）</a:t>
            </a:r>
          </a:p>
          <a:p>
            <a:endParaRPr kumimoji="1" lang="ja-JP" altLang="en-US" dirty="0"/>
          </a:p>
        </p:txBody>
      </p:sp>
    </p:spTree>
    <p:extLst>
      <p:ext uri="{BB962C8B-B14F-4D97-AF65-F5344CB8AC3E}">
        <p14:creationId xmlns:p14="http://schemas.microsoft.com/office/powerpoint/2010/main" val="260584276"/>
      </p:ext>
    </p:extLst>
  </p:cSld>
  <p:clrMapOvr>
    <a:masterClrMapping/>
  </p:clrMapOvr>
  <mc:AlternateContent xmlns:mc="http://schemas.openxmlformats.org/markup-compatibility/2006" xmlns:p14="http://schemas.microsoft.com/office/powerpoint/2010/main">
    <mc:Choice Requires="p14">
      <p:transition spd="slow" p14:dur="2000" advTm="8929"/>
    </mc:Choice>
    <mc:Fallback xmlns="">
      <p:transition spd="slow" advTm="8929"/>
    </mc:Fallback>
  </mc:AlternateContent>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281</TotalTime>
  <Words>1133</Words>
  <Application>Microsoft Office PowerPoint</Application>
  <PresentationFormat>ワイド画面</PresentationFormat>
  <Paragraphs>66</Paragraphs>
  <Slides>13</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13</vt:i4>
      </vt:variant>
    </vt:vector>
  </HeadingPairs>
  <TitlesOfParts>
    <vt:vector size="17" baseType="lpstr">
      <vt:lpstr>Arial</vt:lpstr>
      <vt:lpstr>Calibri</vt:lpstr>
      <vt:lpstr>Calibri Light</vt:lpstr>
      <vt:lpstr>Office テーマ</vt:lpstr>
      <vt:lpstr>SNS登録と利用</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SNS登録</dc:title>
  <dc:creator>田中PC13</dc:creator>
  <cp:lastModifiedBy>key6632</cp:lastModifiedBy>
  <cp:revision>51</cp:revision>
  <dcterms:created xsi:type="dcterms:W3CDTF">2016-03-20T12:34:08Z</dcterms:created>
  <dcterms:modified xsi:type="dcterms:W3CDTF">2019-02-14T23:18:40Z</dcterms:modified>
</cp:coreProperties>
</file>